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40"/>
  </p:notesMasterIdLst>
  <p:handoutMasterIdLst>
    <p:handoutMasterId r:id="rId41"/>
  </p:handoutMasterIdLst>
  <p:sldIdLst>
    <p:sldId id="358" r:id="rId2"/>
    <p:sldId id="1797" r:id="rId3"/>
    <p:sldId id="369" r:id="rId4"/>
    <p:sldId id="2076138080" r:id="rId5"/>
    <p:sldId id="2218" r:id="rId6"/>
    <p:sldId id="375" r:id="rId7"/>
    <p:sldId id="376" r:id="rId8"/>
    <p:sldId id="377" r:id="rId9"/>
    <p:sldId id="378" r:id="rId10"/>
    <p:sldId id="381" r:id="rId11"/>
    <p:sldId id="606" r:id="rId12"/>
    <p:sldId id="2076136484" r:id="rId13"/>
    <p:sldId id="1724" r:id="rId14"/>
    <p:sldId id="607" r:id="rId15"/>
    <p:sldId id="2076138082" r:id="rId16"/>
    <p:sldId id="1732" r:id="rId17"/>
    <p:sldId id="1734" r:id="rId18"/>
    <p:sldId id="1727" r:id="rId19"/>
    <p:sldId id="1729" r:id="rId20"/>
    <p:sldId id="563" r:id="rId21"/>
    <p:sldId id="2076136483" r:id="rId22"/>
    <p:sldId id="565" r:id="rId23"/>
    <p:sldId id="2187" r:id="rId24"/>
    <p:sldId id="2076138083" r:id="rId25"/>
    <p:sldId id="283" r:id="rId26"/>
    <p:sldId id="2076138085" r:id="rId27"/>
    <p:sldId id="2076138084" r:id="rId28"/>
    <p:sldId id="497" r:id="rId29"/>
    <p:sldId id="500" r:id="rId30"/>
    <p:sldId id="501" r:id="rId31"/>
    <p:sldId id="502" r:id="rId32"/>
    <p:sldId id="503" r:id="rId33"/>
    <p:sldId id="505" r:id="rId34"/>
    <p:sldId id="507" r:id="rId35"/>
    <p:sldId id="509" r:id="rId36"/>
    <p:sldId id="5858" r:id="rId37"/>
    <p:sldId id="2076138081" r:id="rId38"/>
    <p:sldId id="1786"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et started with Power Apps canvas apps" id="{6C58C9B1-86B6-4DBA-AB1B-28E7AD290E9C}">
          <p14:sldIdLst>
            <p14:sldId id="358"/>
            <p14:sldId id="1797"/>
            <p14:sldId id="369"/>
            <p14:sldId id="2076138080"/>
            <p14:sldId id="2218"/>
            <p14:sldId id="375"/>
            <p14:sldId id="376"/>
            <p14:sldId id="377"/>
            <p14:sldId id="378"/>
            <p14:sldId id="381"/>
            <p14:sldId id="606"/>
            <p14:sldId id="2076136484"/>
            <p14:sldId id="1724"/>
            <p14:sldId id="607"/>
            <p14:sldId id="2076138082"/>
            <p14:sldId id="1732"/>
            <p14:sldId id="1734"/>
            <p14:sldId id="1727"/>
            <p14:sldId id="1729"/>
            <p14:sldId id="563"/>
            <p14:sldId id="2076136483"/>
            <p14:sldId id="565"/>
            <p14:sldId id="2187"/>
            <p14:sldId id="2076138083"/>
            <p14:sldId id="283"/>
            <p14:sldId id="2076138085"/>
          </p14:sldIdLst>
        </p14:section>
        <p14:section name="Connecting to other data in a Power Apps canvas app" id="{98270295-21C0-44D2-B0BD-3F88378BC857}">
          <p14:sldIdLst/>
        </p14:section>
        <p14:section name="How to build the UI in a canvas app in Power Apps" id="{C8026DD4-E596-4AAE-B434-3C1832BFFE02}">
          <p14:sldIdLst>
            <p14:sldId id="2076138084"/>
            <p14:sldId id="497"/>
            <p14:sldId id="500"/>
            <p14:sldId id="501"/>
            <p14:sldId id="502"/>
            <p14:sldId id="503"/>
            <p14:sldId id="505"/>
            <p14:sldId id="507"/>
            <p14:sldId id="509"/>
          </p14:sldIdLst>
        </p14:section>
        <p14:section name="Build your first app with Power Apps and Dataverse for Teams" id="{1125DE69-390A-4A36-872C-A6F01CD79680}">
          <p14:sldIdLst>
            <p14:sldId id="5858"/>
            <p14:sldId id="2076138081"/>
            <p14:sldId id="178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4BCBEE"/>
    <a:srgbClr val="1392B4"/>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B12398-E6D8-482A-845F-2E77F5C9E9BD}" v="2" dt="2022-12-28T10:34:39.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74148" autoAdjust="0"/>
  </p:normalViewPr>
  <p:slideViewPr>
    <p:cSldViewPr snapToGrid="0">
      <p:cViewPr varScale="1">
        <p:scale>
          <a:sx n="82" d="100"/>
          <a:sy n="82" d="100"/>
        </p:scale>
        <p:origin x="106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853"/>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12/28/2022 2:34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12/28/2022 2:33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12</a:t>
            </a:fld>
            <a:endParaRPr lang="en-US"/>
          </a:p>
        </p:txBody>
      </p:sp>
    </p:spTree>
    <p:extLst>
      <p:ext uri="{BB962C8B-B14F-4D97-AF65-F5344CB8AC3E}">
        <p14:creationId xmlns:p14="http://schemas.microsoft.com/office/powerpoint/2010/main" val="29380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13</a:t>
            </a:fld>
            <a:endParaRPr lang="en-US" dirty="0"/>
          </a:p>
        </p:txBody>
      </p:sp>
    </p:spTree>
    <p:extLst>
      <p:ext uri="{BB962C8B-B14F-4D97-AF65-F5344CB8AC3E}">
        <p14:creationId xmlns:p14="http://schemas.microsoft.com/office/powerpoint/2010/main" val="194995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endParaRPr lang="en-US"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endParaRPr lang="en-CA" dirty="0"/>
          </a:p>
        </p:txBody>
      </p:sp>
      <p:sp>
        <p:nvSpPr>
          <p:cNvPr id="4" name="Slide Number Placeholder 3"/>
          <p:cNvSpPr>
            <a:spLocks noGrp="1"/>
          </p:cNvSpPr>
          <p:nvPr>
            <p:ph type="sldNum" sz="quarter" idx="5"/>
          </p:nvPr>
        </p:nvSpPr>
        <p:spPr/>
        <p:txBody>
          <a:bodyPr/>
          <a:lstStyle/>
          <a:p>
            <a:fld id="{8CEEC488-DFA6-44D4-AFB0-C242488D84E3}" type="slidenum">
              <a:rPr lang="en-US" smtClean="0"/>
              <a:t>15</a:t>
            </a:fld>
            <a:endParaRPr lang="en-US" dirty="0"/>
          </a:p>
        </p:txBody>
      </p:sp>
    </p:spTree>
    <p:extLst>
      <p:ext uri="{BB962C8B-B14F-4D97-AF65-F5344CB8AC3E}">
        <p14:creationId xmlns:p14="http://schemas.microsoft.com/office/powerpoint/2010/main" val="399325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16</a:t>
            </a:fld>
            <a:endParaRPr lang="en-US" dirty="0"/>
          </a:p>
        </p:txBody>
      </p:sp>
    </p:spTree>
    <p:extLst>
      <p:ext uri="{BB962C8B-B14F-4D97-AF65-F5344CB8AC3E}">
        <p14:creationId xmlns:p14="http://schemas.microsoft.com/office/powerpoint/2010/main" val="1463328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17</a:t>
            </a:fld>
            <a:endParaRPr lang="en-US" dirty="0"/>
          </a:p>
        </p:txBody>
      </p:sp>
    </p:spTree>
    <p:extLst>
      <p:ext uri="{BB962C8B-B14F-4D97-AF65-F5344CB8AC3E}">
        <p14:creationId xmlns:p14="http://schemas.microsoft.com/office/powerpoint/2010/main" val="20990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dirty="0"/>
          </a:p>
        </p:txBody>
      </p:sp>
    </p:spTree>
    <p:extLst>
      <p:ext uri="{BB962C8B-B14F-4D97-AF65-F5344CB8AC3E}">
        <p14:creationId xmlns:p14="http://schemas.microsoft.com/office/powerpoint/2010/main" val="116803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12/28/2022 2:33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24418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0930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738077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2FF7759-803D-4F76-9AEC-98B2D9A07B0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97710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12/28/2022 2:34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3" name="Notes Placeholder 2">
            <a:extLst>
              <a:ext uri="{FF2B5EF4-FFF2-40B4-BE49-F238E27FC236}">
                <a16:creationId xmlns:a16="http://schemas.microsoft.com/office/drawing/2014/main" id="{943084AA-676C-71FC-2D88-BE9C7EBD151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4170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24</a:t>
            </a:fld>
            <a:endParaRPr lang="en-US" dirty="0"/>
          </a:p>
        </p:txBody>
      </p:sp>
    </p:spTree>
    <p:extLst>
      <p:ext uri="{BB962C8B-B14F-4D97-AF65-F5344CB8AC3E}">
        <p14:creationId xmlns:p14="http://schemas.microsoft.com/office/powerpoint/2010/main" val="1882232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dirty="0"/>
          </a:p>
        </p:txBody>
      </p:sp>
    </p:spTree>
    <p:extLst>
      <p:ext uri="{BB962C8B-B14F-4D97-AF65-F5344CB8AC3E}">
        <p14:creationId xmlns:p14="http://schemas.microsoft.com/office/powerpoint/2010/main" val="2878531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EF398-ADA1-49AA-A616-1AF64553FE49}" type="slidenum">
              <a:rPr lang="en-US" smtClean="0"/>
              <a:t>26</a:t>
            </a:fld>
            <a:endParaRPr lang="en-US"/>
          </a:p>
        </p:txBody>
      </p:sp>
    </p:spTree>
    <p:extLst>
      <p:ext uri="{BB962C8B-B14F-4D97-AF65-F5344CB8AC3E}">
        <p14:creationId xmlns:p14="http://schemas.microsoft.com/office/powerpoint/2010/main" val="3854388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60664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12/28/2022 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ltLang="zh-TW" dirty="0"/>
          </a:p>
        </p:txBody>
      </p:sp>
      <p:sp>
        <p:nvSpPr>
          <p:cNvPr id="4" name="Slide Number Placeholder 3"/>
          <p:cNvSpPr>
            <a:spLocks noGrp="1"/>
          </p:cNvSpPr>
          <p:nvPr>
            <p:ph type="sldNum" sz="quarter" idx="5"/>
          </p:nvPr>
        </p:nvSpPr>
        <p:spPr/>
        <p:txBody>
          <a:bodyPr/>
          <a:lstStyle/>
          <a:p>
            <a:fld id="{D02EF398-ADA1-49AA-A616-1AF64553FE49}" type="slidenum">
              <a:rPr lang="en-US" smtClean="0"/>
              <a:t>4</a:t>
            </a:fld>
            <a:endParaRPr lang="en-US"/>
          </a:p>
        </p:txBody>
      </p:sp>
    </p:spTree>
    <p:extLst>
      <p:ext uri="{BB962C8B-B14F-4D97-AF65-F5344CB8AC3E}">
        <p14:creationId xmlns:p14="http://schemas.microsoft.com/office/powerpoint/2010/main" val="1891234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12/28/2022 2:33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71827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68B45B8D-063B-4F5A-852F-59C3B6A80B6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3035178"/>
            <a:ext cx="6816725" cy="4985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dirty="0"/>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3887927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218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7982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428148"/>
          </a:xfrm>
        </p:spPr>
        <p:txBody>
          <a:bodyPr/>
          <a:lstStyle>
            <a:lvl1pPr>
              <a:buClr>
                <a:schemeClr val="tx1"/>
              </a:buClr>
              <a:defRPr sz="3200">
                <a:solidFill>
                  <a:schemeClr val="tx1"/>
                </a:solidFill>
              </a:defRPr>
            </a:lvl1pPr>
            <a:lvl2pPr>
              <a:buClr>
                <a:schemeClr val="tx1"/>
              </a:buClr>
              <a:defRPr sz="2667" spc="-93" baseline="0">
                <a:solidFill>
                  <a:schemeClr val="tx1"/>
                </a:solidFill>
              </a:defRPr>
            </a:lvl2pPr>
            <a:lvl3pPr>
              <a:buClr>
                <a:schemeClr val="tx1"/>
              </a:buClr>
              <a:defRPr sz="2400"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800133"/>
          </a:xfrm>
          <a:prstGeom prst="rect">
            <a:avLst/>
          </a:prstGeom>
        </p:spPr>
        <p:txBody>
          <a:bodyPr vert="horz" lIns="0" tIns="45720" rIns="0" bIns="45720" rtlCol="0" anchor="ctr">
            <a:noAutofit/>
          </a:bodyPr>
          <a:lstStyle>
            <a:lvl1pPr>
              <a:defRPr sz="4800"/>
            </a:lvl1pPr>
          </a:lstStyle>
          <a:p>
            <a:r>
              <a:rPr lang="en-US" dirty="0"/>
              <a:t>Click To Edit Master Title Style</a:t>
            </a:r>
          </a:p>
        </p:txBody>
      </p:sp>
    </p:spTree>
    <p:extLst>
      <p:ext uri="{BB962C8B-B14F-4D97-AF65-F5344CB8AC3E}">
        <p14:creationId xmlns:p14="http://schemas.microsoft.com/office/powerpoint/2010/main" val="21249808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434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571486" indent="-571486">
              <a:buFont typeface="Wingdings" panose="05000000000000000000" pitchFamily="2" charset="2"/>
              <a:buChar char="§"/>
              <a:defRPr/>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530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31095" y="1183948"/>
            <a:ext cx="11328812" cy="369332"/>
          </a:xfrm>
        </p:spPr>
        <p:txBody>
          <a:bodyPr tIns="0" rIns="0" bIns="0"/>
          <a:lstStyle>
            <a:lvl1pPr>
              <a:defRPr sz="2400" spc="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549474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0" r:id="rId51"/>
    <p:sldLayoutId id="2147484711" r:id="rId52"/>
    <p:sldLayoutId id="2147484712" r:id="rId53"/>
    <p:sldLayoutId id="2147484713" r:id="rId54"/>
    <p:sldLayoutId id="2147484714" r:id="rId55"/>
    <p:sldLayoutId id="2147484715" r:id="rId5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3.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52.sv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hasCustomPrompt="1"/>
          </p:nvPr>
        </p:nvSpPr>
        <p:spPr>
          <a:xfrm>
            <a:off x="428681" y="2081861"/>
            <a:ext cx="5428936" cy="2243691"/>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sz="5400" dirty="0">
                <a:solidFill>
                  <a:schemeClr val="tx1"/>
                </a:solidFill>
              </a:rPr>
              <a:t>Module 4: Make canvas apps with Power Apps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Data sources, connections, and gateways</a:t>
            </a:r>
          </a:p>
        </p:txBody>
      </p:sp>
      <p:pic>
        <p:nvPicPr>
          <p:cNvPr id="6" name="Picture 5">
            <a:extLst>
              <a:ext uri="{FF2B5EF4-FFF2-40B4-BE49-F238E27FC236}">
                <a16:creationId xmlns:a16="http://schemas.microsoft.com/office/drawing/2014/main" id="{CC276311-D4CA-409B-BCA3-7B387A56068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43318" y="1594375"/>
            <a:ext cx="2107821" cy="3738089"/>
          </a:xfrm>
          <a:prstGeom prst="rect">
            <a:avLst/>
          </a:prstGeom>
          <a:ln>
            <a:solidFill>
              <a:schemeClr val="bg1">
                <a:lumMod val="85000"/>
              </a:schemeClr>
            </a:solidFill>
          </a:ln>
        </p:spPr>
      </p:pic>
      <p:pic>
        <p:nvPicPr>
          <p:cNvPr id="8" name="Picture 7">
            <a:extLst>
              <a:ext uri="{FF2B5EF4-FFF2-40B4-BE49-F238E27FC236}">
                <a16:creationId xmlns:a16="http://schemas.microsoft.com/office/drawing/2014/main" id="{9EA7FE73-943A-451F-89DB-EC7EBD24F80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70151" y="1536501"/>
            <a:ext cx="4339943" cy="3834152"/>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9A4A0F69-982B-4475-A4CC-842760A98317}"/>
              </a:ext>
              <a:ext uri="{C183D7F6-B498-43B3-948B-1728B52AA6E4}">
                <adec:decorative xmlns:adec="http://schemas.microsoft.com/office/drawing/2017/decorative" val="1"/>
              </a:ext>
            </a:extLst>
          </p:cNvPr>
          <p:cNvSpPr/>
          <p:nvPr/>
        </p:nvSpPr>
        <p:spPr bwMode="auto">
          <a:xfrm>
            <a:off x="910210" y="1252753"/>
            <a:ext cx="10072469" cy="445082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51163-B528-4085-AE4A-8EEF8E30FB78}"/>
              </a:ext>
            </a:extLst>
          </p:cNvPr>
          <p:cNvSpPr>
            <a:spLocks noGrp="1"/>
          </p:cNvSpPr>
          <p:nvPr>
            <p:ph type="title"/>
          </p:nvPr>
        </p:nvSpPr>
        <p:spPr>
          <a:xfrm>
            <a:off x="425366" y="290672"/>
            <a:ext cx="11341268" cy="680196"/>
          </a:xfrm>
        </p:spPr>
        <p:txBody>
          <a:bodyPr/>
          <a:lstStyle/>
          <a:p>
            <a:r>
              <a:rPr lang="en-US" dirty="0"/>
              <a:t>Canvas app basics</a:t>
            </a:r>
          </a:p>
        </p:txBody>
      </p:sp>
      <p:pic>
        <p:nvPicPr>
          <p:cNvPr id="6" name="Picture 5">
            <a:extLst>
              <a:ext uri="{FF2B5EF4-FFF2-40B4-BE49-F238E27FC236}">
                <a16:creationId xmlns:a16="http://schemas.microsoft.com/office/drawing/2014/main" id="{7D7A893F-991B-4171-B665-27878D3429C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60385" y="1995328"/>
            <a:ext cx="2584917" cy="4572000"/>
          </a:xfrm>
          <a:prstGeom prst="rect">
            <a:avLst/>
          </a:prstGeom>
        </p:spPr>
      </p:pic>
      <p:pic>
        <p:nvPicPr>
          <p:cNvPr id="8" name="Picture 7">
            <a:extLst>
              <a:ext uri="{FF2B5EF4-FFF2-40B4-BE49-F238E27FC236}">
                <a16:creationId xmlns:a16="http://schemas.microsoft.com/office/drawing/2014/main" id="{40E635E1-70DC-4832-A5FC-992A42F4600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830827" y="1995328"/>
            <a:ext cx="2603225" cy="4572000"/>
          </a:xfrm>
          <a:prstGeom prst="rect">
            <a:avLst/>
          </a:prstGeom>
        </p:spPr>
      </p:pic>
      <p:pic>
        <p:nvPicPr>
          <p:cNvPr id="10" name="Picture 9">
            <a:extLst>
              <a:ext uri="{FF2B5EF4-FFF2-40B4-BE49-F238E27FC236}">
                <a16:creationId xmlns:a16="http://schemas.microsoft.com/office/drawing/2014/main" id="{881EF08B-2A98-446E-8BC7-A8370D3611F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93989" y="3429000"/>
            <a:ext cx="6404021" cy="685800"/>
          </a:xfrm>
          <a:prstGeom prst="rect">
            <a:avLst/>
          </a:prstGeom>
          <a:ln>
            <a:solidFill>
              <a:schemeClr val="bg1">
                <a:lumMod val="75000"/>
              </a:schemeClr>
            </a:solidFill>
          </a:ln>
        </p:spPr>
      </p:pic>
      <p:sp>
        <p:nvSpPr>
          <p:cNvPr id="11" name="Rectangle 10">
            <a:extLst>
              <a:ext uri="{FF2B5EF4-FFF2-40B4-BE49-F238E27FC236}">
                <a16:creationId xmlns:a16="http://schemas.microsoft.com/office/drawing/2014/main" id="{FD7D01F5-A695-4288-9CAB-001F0880C8E9}"/>
              </a:ext>
            </a:extLst>
          </p:cNvPr>
          <p:cNvSpPr/>
          <p:nvPr/>
        </p:nvSpPr>
        <p:spPr bwMode="auto">
          <a:xfrm>
            <a:off x="1859570" y="1417786"/>
            <a:ext cx="1786546" cy="3469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Screen 1</a:t>
            </a:r>
          </a:p>
        </p:txBody>
      </p:sp>
      <p:sp>
        <p:nvSpPr>
          <p:cNvPr id="12" name="Rectangle 11">
            <a:extLst>
              <a:ext uri="{FF2B5EF4-FFF2-40B4-BE49-F238E27FC236}">
                <a16:creationId xmlns:a16="http://schemas.microsoft.com/office/drawing/2014/main" id="{E87F3685-DAE4-4CB8-9220-3D760A26A3F3}"/>
              </a:ext>
            </a:extLst>
          </p:cNvPr>
          <p:cNvSpPr/>
          <p:nvPr/>
        </p:nvSpPr>
        <p:spPr bwMode="auto">
          <a:xfrm>
            <a:off x="8239166" y="1417786"/>
            <a:ext cx="1786546" cy="3469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Screen 2</a:t>
            </a:r>
          </a:p>
        </p:txBody>
      </p:sp>
      <p:sp>
        <p:nvSpPr>
          <p:cNvPr id="13" name="Arrow: Right 12">
            <a:extLst>
              <a:ext uri="{FF2B5EF4-FFF2-40B4-BE49-F238E27FC236}">
                <a16:creationId xmlns:a16="http://schemas.microsoft.com/office/drawing/2014/main" id="{9C1DFA0D-D98A-48CB-88B3-8AC859D1A987}"/>
              </a:ext>
            </a:extLst>
          </p:cNvPr>
          <p:cNvSpPr/>
          <p:nvPr/>
        </p:nvSpPr>
        <p:spPr bwMode="auto">
          <a:xfrm>
            <a:off x="4885220" y="1551393"/>
            <a:ext cx="1871443" cy="740394"/>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9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Navigate</a:t>
            </a:r>
          </a:p>
        </p:txBody>
      </p:sp>
    </p:spTree>
    <p:extLst>
      <p:ext uri="{BB962C8B-B14F-4D97-AF65-F5344CB8AC3E}">
        <p14:creationId xmlns:p14="http://schemas.microsoft.com/office/powerpoint/2010/main" val="8725691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65AF4-3773-4055-9AAC-F6E43F35E407}"/>
              </a:ext>
            </a:extLst>
          </p:cNvPr>
          <p:cNvSpPr>
            <a:spLocks noGrp="1"/>
          </p:cNvSpPr>
          <p:nvPr>
            <p:ph idx="1"/>
          </p:nvPr>
        </p:nvSpPr>
        <p:spPr>
          <a:xfrm>
            <a:off x="1138177" y="1191119"/>
            <a:ext cx="9915646" cy="2769989"/>
          </a:xfrm>
        </p:spPr>
        <p:txBody>
          <a:bodyPr/>
          <a:lstStyle/>
          <a:p>
            <a:r>
              <a:rPr lang="en-US" sz="2400" b="0" i="0" dirty="0">
                <a:solidFill>
                  <a:srgbClr val="171717"/>
                </a:solidFill>
                <a:effectLst/>
                <a:latin typeface="Segoe UI" panose="020B0502040204020203" pitchFamily="34" charset="0"/>
              </a:rPr>
              <a:t>Configure your app with formulas that not only calculate values and perform other tasks (as they do in Excel) but also respond to user input</a:t>
            </a:r>
          </a:p>
          <a:p>
            <a:endParaRPr lang="en-US" sz="2400" dirty="0">
              <a:solidFill>
                <a:srgbClr val="171717"/>
              </a:solidFill>
              <a:latin typeface="Segoe UI" panose="020B0502040204020203" pitchFamily="34" charset="0"/>
            </a:endParaRPr>
          </a:p>
          <a:p>
            <a:r>
              <a:rPr lang="en-US" sz="2400" b="0" i="0" dirty="0">
                <a:solidFill>
                  <a:srgbClr val="171717"/>
                </a:solidFill>
                <a:effectLst/>
                <a:latin typeface="Segoe UI" panose="020B0502040204020203" pitchFamily="34" charset="0"/>
              </a:rPr>
              <a:t>For example, you build a formula to determine how your app responds when users select a button, adjust a slider, or provide other input.</a:t>
            </a:r>
          </a:p>
          <a:p>
            <a:endParaRPr lang="en-US" sz="2400" dirty="0">
              <a:solidFill>
                <a:srgbClr val="171717"/>
              </a:solidFill>
              <a:latin typeface="Segoe UI" panose="020B0502040204020203" pitchFamily="34" charset="0"/>
            </a:endParaRPr>
          </a:p>
          <a:p>
            <a:r>
              <a:rPr lang="en-US" sz="1800" dirty="0"/>
              <a:t>https://docs.microsoft.com/en-us/powerapps/maker/canvas-apps/formula-reference</a:t>
            </a:r>
            <a:r>
              <a:rPr lang="en-US" sz="1800" b="0" i="0" dirty="0">
                <a:solidFill>
                  <a:srgbClr val="171717"/>
                </a:solidFill>
                <a:effectLst/>
                <a:latin typeface="Segoe UI" panose="020B0502040204020203" pitchFamily="34" charset="0"/>
              </a:rPr>
              <a:t> </a:t>
            </a:r>
            <a:endParaRPr lang="en-US" sz="1800" dirty="0"/>
          </a:p>
        </p:txBody>
      </p:sp>
      <p:sp>
        <p:nvSpPr>
          <p:cNvPr id="2" name="Title 1">
            <a:extLst>
              <a:ext uri="{FF2B5EF4-FFF2-40B4-BE49-F238E27FC236}">
                <a16:creationId xmlns:a16="http://schemas.microsoft.com/office/drawing/2014/main" id="{8264A383-2645-4455-B13C-200D98223770}"/>
              </a:ext>
            </a:extLst>
          </p:cNvPr>
          <p:cNvSpPr>
            <a:spLocks noGrp="1"/>
          </p:cNvSpPr>
          <p:nvPr>
            <p:ph type="title"/>
          </p:nvPr>
        </p:nvSpPr>
        <p:spPr/>
        <p:txBody>
          <a:bodyPr/>
          <a:lstStyle/>
          <a:p>
            <a:r>
              <a:rPr lang="en-US" sz="3600" dirty="0"/>
              <a:t>Power </a:t>
            </a:r>
            <a:r>
              <a:rPr lang="en-US" sz="3600" dirty="0" err="1"/>
              <a:t>Fx</a:t>
            </a:r>
            <a:r>
              <a:rPr lang="en-US" sz="3600" dirty="0"/>
              <a:t> formulas</a:t>
            </a:r>
          </a:p>
        </p:txBody>
      </p:sp>
      <p:pic>
        <p:nvPicPr>
          <p:cNvPr id="4" name="Picture 3">
            <a:extLst>
              <a:ext uri="{FF2B5EF4-FFF2-40B4-BE49-F238E27FC236}">
                <a16:creationId xmlns:a16="http://schemas.microsoft.com/office/drawing/2014/main" id="{867B2528-A46B-4453-B42B-7A84E44DFBD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14131" y="4321677"/>
            <a:ext cx="8538695" cy="914400"/>
          </a:xfrm>
          <a:prstGeom prst="rect">
            <a:avLst/>
          </a:prstGeom>
          <a:ln>
            <a:solidFill>
              <a:schemeClr val="bg1">
                <a:lumMod val="85000"/>
              </a:schemeClr>
            </a:solidFill>
          </a:ln>
        </p:spPr>
      </p:pic>
      <p:sp>
        <p:nvSpPr>
          <p:cNvPr id="6" name="Rectangle 5">
            <a:extLst>
              <a:ext uri="{FF2B5EF4-FFF2-40B4-BE49-F238E27FC236}">
                <a16:creationId xmlns:a16="http://schemas.microsoft.com/office/drawing/2014/main" id="{DC55EA60-BC60-4B3A-8150-E5E7BAA60C4A}"/>
              </a:ext>
              <a:ext uri="{C183D7F6-B498-43B3-948B-1728B52AA6E4}">
                <adec:decorative xmlns:adec="http://schemas.microsoft.com/office/drawing/2017/decorative" val="1"/>
              </a:ext>
            </a:extLst>
          </p:cNvPr>
          <p:cNvSpPr/>
          <p:nvPr/>
        </p:nvSpPr>
        <p:spPr bwMode="auto">
          <a:xfrm>
            <a:off x="1138177" y="4173249"/>
            <a:ext cx="9298661" cy="121125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60071315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96565D-920B-4ADD-B192-1C34FB2BA8EA}"/>
              </a:ext>
            </a:extLst>
          </p:cNvPr>
          <p:cNvSpPr>
            <a:spLocks noGrp="1"/>
          </p:cNvSpPr>
          <p:nvPr>
            <p:ph idx="1"/>
          </p:nvPr>
        </p:nvSpPr>
        <p:spPr>
          <a:xfrm>
            <a:off x="729474" y="1160231"/>
            <a:ext cx="9001246" cy="1661993"/>
          </a:xfrm>
        </p:spPr>
        <p:txBody>
          <a:bodyPr/>
          <a:lstStyle/>
          <a:p>
            <a:r>
              <a:rPr lang="en-US" sz="2400" dirty="0">
                <a:latin typeface="+mn-lt"/>
              </a:rPr>
              <a:t>Navigate(</a:t>
            </a:r>
            <a:r>
              <a:rPr lang="en-US" sz="2400" dirty="0" err="1">
                <a:latin typeface="+mn-lt"/>
              </a:rPr>
              <a:t>ScreenName</a:t>
            </a:r>
            <a:r>
              <a:rPr lang="en-US" sz="2400" dirty="0">
                <a:latin typeface="+mn-lt"/>
              </a:rPr>
              <a:t>, </a:t>
            </a:r>
            <a:r>
              <a:rPr lang="en-US" sz="2400" dirty="0" err="1">
                <a:latin typeface="+mn-lt"/>
              </a:rPr>
              <a:t>ScreenTransition</a:t>
            </a:r>
            <a:r>
              <a:rPr lang="en-US" sz="2400" dirty="0">
                <a:latin typeface="+mn-lt"/>
              </a:rPr>
              <a:t>.*) – go to specific screen</a:t>
            </a:r>
          </a:p>
          <a:p>
            <a:r>
              <a:rPr lang="en-US" sz="2400" dirty="0">
                <a:latin typeface="+mn-lt"/>
              </a:rPr>
              <a:t>Back() – Go to previous screen</a:t>
            </a:r>
          </a:p>
          <a:p>
            <a:r>
              <a:rPr lang="en-US" sz="2400" dirty="0">
                <a:latin typeface="+mn-lt"/>
              </a:rPr>
              <a:t>Using Back() to return to the prior page is more flexible </a:t>
            </a:r>
          </a:p>
          <a:p>
            <a:r>
              <a:rPr lang="en-US" sz="2400" dirty="0">
                <a:latin typeface="+mn-lt"/>
              </a:rPr>
              <a:t>Pass context from one screen to the next</a:t>
            </a:r>
          </a:p>
        </p:txBody>
      </p:sp>
      <p:sp>
        <p:nvSpPr>
          <p:cNvPr id="3" name="Title 2">
            <a:extLst>
              <a:ext uri="{FF2B5EF4-FFF2-40B4-BE49-F238E27FC236}">
                <a16:creationId xmlns:a16="http://schemas.microsoft.com/office/drawing/2014/main" id="{6D9150F6-67C1-4464-B797-6B586D9F6A3E}"/>
              </a:ext>
            </a:extLst>
          </p:cNvPr>
          <p:cNvSpPr>
            <a:spLocks noGrp="1"/>
          </p:cNvSpPr>
          <p:nvPr>
            <p:ph type="title"/>
          </p:nvPr>
        </p:nvSpPr>
        <p:spPr/>
        <p:txBody>
          <a:bodyPr/>
          <a:lstStyle/>
          <a:p>
            <a:r>
              <a:rPr lang="en-US" sz="3200" dirty="0"/>
              <a:t>Screen Navigation</a:t>
            </a:r>
          </a:p>
        </p:txBody>
      </p:sp>
      <p:pic>
        <p:nvPicPr>
          <p:cNvPr id="4" name="Picture 3">
            <a:extLst>
              <a:ext uri="{FF2B5EF4-FFF2-40B4-BE49-F238E27FC236}">
                <a16:creationId xmlns:a16="http://schemas.microsoft.com/office/drawing/2014/main" id="{9601A959-BC59-42F8-B62E-A078D59BA3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91749" y="3578887"/>
            <a:ext cx="2212020" cy="1539740"/>
          </a:xfrm>
          <a:prstGeom prst="rect">
            <a:avLst/>
          </a:prstGeom>
          <a:ln>
            <a:solidFill>
              <a:schemeClr val="tx1"/>
            </a:solidFill>
          </a:ln>
        </p:spPr>
      </p:pic>
      <p:pic>
        <p:nvPicPr>
          <p:cNvPr id="5" name="Picture 4">
            <a:extLst>
              <a:ext uri="{FF2B5EF4-FFF2-40B4-BE49-F238E27FC236}">
                <a16:creationId xmlns:a16="http://schemas.microsoft.com/office/drawing/2014/main" id="{E1F2939D-045B-4E45-900F-BD94060CFD4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45216" y="3570353"/>
            <a:ext cx="2135796" cy="1574297"/>
          </a:xfrm>
          <a:prstGeom prst="rect">
            <a:avLst/>
          </a:prstGeom>
          <a:ln>
            <a:solidFill>
              <a:schemeClr val="tx1"/>
            </a:solidFill>
          </a:ln>
        </p:spPr>
      </p:pic>
      <p:sp>
        <p:nvSpPr>
          <p:cNvPr id="6" name="Arrow: Right 5">
            <a:extLst>
              <a:ext uri="{FF2B5EF4-FFF2-40B4-BE49-F238E27FC236}">
                <a16:creationId xmlns:a16="http://schemas.microsoft.com/office/drawing/2014/main" id="{30A72F51-E008-4140-8612-463FFA072145}"/>
              </a:ext>
              <a:ext uri="{C183D7F6-B498-43B3-948B-1728B52AA6E4}">
                <adec:decorative xmlns:adec="http://schemas.microsoft.com/office/drawing/2017/decorative" val="1"/>
              </a:ext>
            </a:extLst>
          </p:cNvPr>
          <p:cNvSpPr/>
          <p:nvPr/>
        </p:nvSpPr>
        <p:spPr bwMode="auto">
          <a:xfrm>
            <a:off x="5807969" y="4171270"/>
            <a:ext cx="536360" cy="689605"/>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dirty="0" err="1">
              <a:solidFill>
                <a:schemeClr val="bg1"/>
              </a:solidFill>
            </a:endParaRPr>
          </a:p>
        </p:txBody>
      </p:sp>
      <p:pic>
        <p:nvPicPr>
          <p:cNvPr id="7" name="Picture 6">
            <a:extLst>
              <a:ext uri="{FF2B5EF4-FFF2-40B4-BE49-F238E27FC236}">
                <a16:creationId xmlns:a16="http://schemas.microsoft.com/office/drawing/2014/main" id="{0F1F8018-C4E4-4EAF-A0CF-324547E9F51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80706" y="3119890"/>
            <a:ext cx="4601723" cy="290564"/>
          </a:xfrm>
          <a:prstGeom prst="rect">
            <a:avLst/>
          </a:prstGeom>
          <a:ln>
            <a:solidFill>
              <a:schemeClr val="tx1"/>
            </a:solidFill>
          </a:ln>
        </p:spPr>
      </p:pic>
      <p:pic>
        <p:nvPicPr>
          <p:cNvPr id="8" name="Picture 7">
            <a:extLst>
              <a:ext uri="{FF2B5EF4-FFF2-40B4-BE49-F238E27FC236}">
                <a16:creationId xmlns:a16="http://schemas.microsoft.com/office/drawing/2014/main" id="{381586FA-E1F5-4F67-957D-D2146231B4B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513720" y="3098798"/>
            <a:ext cx="3452982" cy="304079"/>
          </a:xfrm>
          <a:prstGeom prst="rect">
            <a:avLst/>
          </a:prstGeom>
          <a:ln>
            <a:solidFill>
              <a:schemeClr val="tx1"/>
            </a:solidFill>
          </a:ln>
        </p:spPr>
      </p:pic>
      <p:sp>
        <p:nvSpPr>
          <p:cNvPr id="10" name="Rectangle 9">
            <a:extLst>
              <a:ext uri="{FF2B5EF4-FFF2-40B4-BE49-F238E27FC236}">
                <a16:creationId xmlns:a16="http://schemas.microsoft.com/office/drawing/2014/main" id="{09DE71E2-E923-45A0-A307-80761493E2A1}"/>
              </a:ext>
              <a:ext uri="{C183D7F6-B498-43B3-948B-1728B52AA6E4}">
                <adec:decorative xmlns:adec="http://schemas.microsoft.com/office/drawing/2017/decorative" val="1"/>
              </a:ext>
            </a:extLst>
          </p:cNvPr>
          <p:cNvSpPr/>
          <p:nvPr/>
        </p:nvSpPr>
        <p:spPr bwMode="auto">
          <a:xfrm>
            <a:off x="729474" y="2905402"/>
            <a:ext cx="9514121" cy="243052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64552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0D6CE4-41EC-49B0-9F18-CFFD62FD0BE8}"/>
              </a:ext>
            </a:extLst>
          </p:cNvPr>
          <p:cNvSpPr>
            <a:spLocks noGrp="1"/>
          </p:cNvSpPr>
          <p:nvPr>
            <p:ph type="title"/>
          </p:nvPr>
        </p:nvSpPr>
        <p:spPr/>
        <p:txBody>
          <a:bodyPr/>
          <a:lstStyle/>
          <a:p>
            <a:r>
              <a:rPr lang="en-US" dirty="0"/>
              <a:t>Controls in Power Apps</a:t>
            </a:r>
          </a:p>
        </p:txBody>
      </p:sp>
      <p:pic>
        <p:nvPicPr>
          <p:cNvPr id="15" name="Picture 14" descr="Screenshot of the PowerApps windows with Insert tab options ">
            <a:extLst>
              <a:ext uri="{FF2B5EF4-FFF2-40B4-BE49-F238E27FC236}">
                <a16:creationId xmlns:a16="http://schemas.microsoft.com/office/drawing/2014/main" id="{177A5C5A-B7B3-4B0F-A108-B8FE18631D42}"/>
              </a:ext>
            </a:extLst>
          </p:cNvPr>
          <p:cNvPicPr>
            <a:picLocks noChangeAspect="1"/>
          </p:cNvPicPr>
          <p:nvPr/>
        </p:nvPicPr>
        <p:blipFill>
          <a:blip r:embed="rId3"/>
          <a:stretch>
            <a:fillRect/>
          </a:stretch>
        </p:blipFill>
        <p:spPr>
          <a:xfrm>
            <a:off x="639975" y="1275323"/>
            <a:ext cx="10853684" cy="697335"/>
          </a:xfrm>
          <a:prstGeom prst="rect">
            <a:avLst/>
          </a:prstGeom>
          <a:noFill/>
          <a:ln w="19050">
            <a:solidFill>
              <a:srgbClr val="243A5E"/>
            </a:solidFill>
            <a:headEnd type="none" w="med" len="med"/>
            <a:tailEnd type="none" w="med" len="med"/>
          </a:ln>
          <a:effectLst/>
        </p:spPr>
      </p:pic>
      <p:sp>
        <p:nvSpPr>
          <p:cNvPr id="16" name="TextBox 15">
            <a:extLst>
              <a:ext uri="{FF2B5EF4-FFF2-40B4-BE49-F238E27FC236}">
                <a16:creationId xmlns:a16="http://schemas.microsoft.com/office/drawing/2014/main" id="{40EA92EE-C172-449A-98F2-78DB88CE1E4C}"/>
              </a:ext>
            </a:extLst>
          </p:cNvPr>
          <p:cNvSpPr txBox="1"/>
          <p:nvPr/>
        </p:nvSpPr>
        <p:spPr>
          <a:xfrm>
            <a:off x="418643" y="2343447"/>
            <a:ext cx="11341268" cy="892552"/>
          </a:xfrm>
          <a:prstGeom prst="rect">
            <a:avLst/>
          </a:prstGeom>
          <a:noFill/>
        </p:spPr>
        <p:txBody>
          <a:bodyPr wrap="square" lIns="0" tIns="0" rIns="0" bIns="0" rtlCol="0">
            <a:spAutoFit/>
          </a:bodyPr>
          <a:lstStyle/>
          <a:p>
            <a:pPr marL="0" indent="0">
              <a:spcAft>
                <a:spcPts val="1200"/>
              </a:spcAft>
              <a:buNone/>
            </a:pPr>
            <a:r>
              <a:rPr lang="en-US" sz="2400" dirty="0"/>
              <a:t>UI elements that produces an action or shows information</a:t>
            </a:r>
          </a:p>
          <a:p>
            <a:pPr marL="0" indent="0">
              <a:spcAft>
                <a:spcPts val="1200"/>
              </a:spcAft>
              <a:buNone/>
            </a:pPr>
            <a:r>
              <a:rPr lang="en-US" sz="2400" dirty="0"/>
              <a:t>Common controls include:</a:t>
            </a:r>
          </a:p>
        </p:txBody>
      </p:sp>
      <p:sp>
        <p:nvSpPr>
          <p:cNvPr id="17" name="Rectangle 16">
            <a:extLst>
              <a:ext uri="{FF2B5EF4-FFF2-40B4-BE49-F238E27FC236}">
                <a16:creationId xmlns:a16="http://schemas.microsoft.com/office/drawing/2014/main" id="{C910E4D3-A1FE-4F29-98CA-EF1F297201A7}"/>
              </a:ext>
            </a:extLst>
          </p:cNvPr>
          <p:cNvSpPr/>
          <p:nvPr/>
        </p:nvSpPr>
        <p:spPr bwMode="auto">
          <a:xfrm>
            <a:off x="431632" y="3311649"/>
            <a:ext cx="2720344" cy="2093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Galleries: </a:t>
            </a:r>
          </a:p>
          <a:p>
            <a:pPr defTabSz="932472" fontAlgn="base">
              <a:spcBef>
                <a:spcPct val="0"/>
              </a:spcBef>
              <a:spcAft>
                <a:spcPts val="600"/>
              </a:spcAft>
            </a:pPr>
            <a:r>
              <a:rPr lang="en-US" sz="2000" dirty="0">
                <a:solidFill>
                  <a:schemeClr val="tx1"/>
                </a:solidFill>
              </a:rPr>
              <a:t>Layout containers that hold a set of controls that show rows from a data source</a:t>
            </a:r>
            <a:endParaRPr lang="en-US" sz="2000" dirty="0">
              <a:solidFill>
                <a:schemeClr val="tx1"/>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906CDE3-8662-42B8-AB7C-388F18A4DE35}"/>
              </a:ext>
            </a:extLst>
          </p:cNvPr>
          <p:cNvSpPr/>
          <p:nvPr/>
        </p:nvSpPr>
        <p:spPr bwMode="auto">
          <a:xfrm>
            <a:off x="3305273" y="3311649"/>
            <a:ext cx="2720344" cy="2093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Forms: </a:t>
            </a:r>
          </a:p>
          <a:p>
            <a:pPr defTabSz="932472" fontAlgn="base">
              <a:spcBef>
                <a:spcPct val="0"/>
              </a:spcBef>
              <a:spcAft>
                <a:spcPts val="600"/>
              </a:spcAft>
            </a:pPr>
            <a:r>
              <a:rPr lang="en-US" sz="2000" dirty="0">
                <a:solidFill>
                  <a:schemeClr val="tx1"/>
                </a:solidFill>
              </a:rPr>
              <a:t>Show details about your data and let you create and edit rows</a:t>
            </a:r>
            <a:endParaRPr lang="en-US" sz="20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F988C89-ADDC-49AD-BD42-B288774A010C}"/>
              </a:ext>
            </a:extLst>
          </p:cNvPr>
          <p:cNvSpPr/>
          <p:nvPr/>
        </p:nvSpPr>
        <p:spPr bwMode="auto">
          <a:xfrm>
            <a:off x="6178915" y="3311649"/>
            <a:ext cx="2720344" cy="2093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Media: </a:t>
            </a:r>
          </a:p>
          <a:p>
            <a:pPr defTabSz="932472" fontAlgn="base">
              <a:spcBef>
                <a:spcPct val="0"/>
              </a:spcBef>
              <a:spcAft>
                <a:spcPts val="600"/>
              </a:spcAft>
            </a:pPr>
            <a:r>
              <a:rPr lang="en-US" sz="2000" dirty="0">
                <a:solidFill>
                  <a:schemeClr val="tx1"/>
                </a:solidFill>
              </a:rPr>
              <a:t>Lets you add background images, include a camera button, a barcode reader, and more</a:t>
            </a:r>
            <a:endParaRPr lang="en-US" sz="2000" dirty="0">
              <a:solidFill>
                <a:schemeClr val="tx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208452A-3994-4B44-92E9-B56FC977D9CD}"/>
              </a:ext>
            </a:extLst>
          </p:cNvPr>
          <p:cNvSpPr/>
          <p:nvPr/>
        </p:nvSpPr>
        <p:spPr bwMode="auto">
          <a:xfrm>
            <a:off x="9052556" y="3311649"/>
            <a:ext cx="2720344" cy="20937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tx1"/>
                </a:solidFill>
                <a:latin typeface="+mj-lt"/>
              </a:rPr>
              <a:t>Charts: </a:t>
            </a:r>
          </a:p>
          <a:p>
            <a:pPr defTabSz="932472" fontAlgn="base">
              <a:spcBef>
                <a:spcPct val="0"/>
              </a:spcBef>
              <a:spcAft>
                <a:spcPts val="600"/>
              </a:spcAft>
            </a:pPr>
            <a:r>
              <a:rPr lang="en-US" sz="2000" dirty="0">
                <a:solidFill>
                  <a:schemeClr val="tx1"/>
                </a:solidFill>
              </a:rPr>
              <a:t>Add charts so that users can perform instant analysis while they’re on the road</a:t>
            </a:r>
            <a:endParaRPr lang="en-US" sz="2000" dirty="0">
              <a:solidFill>
                <a:schemeClr val="tx1"/>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4AB67A44-32CA-4890-91A9-E2E9D1733656}"/>
              </a:ext>
              <a:ext uri="{C183D7F6-B498-43B3-948B-1728B52AA6E4}">
                <adec:decorative xmlns:adec="http://schemas.microsoft.com/office/drawing/2017/decorative" val="1"/>
              </a:ext>
            </a:extLst>
          </p:cNvPr>
          <p:cNvSpPr/>
          <p:nvPr/>
        </p:nvSpPr>
        <p:spPr bwMode="auto">
          <a:xfrm>
            <a:off x="418643" y="1071218"/>
            <a:ext cx="11341268" cy="1087781"/>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CA29B-6A29-4442-A29A-4A95585EC686}"/>
              </a:ext>
            </a:extLst>
          </p:cNvPr>
          <p:cNvSpPr>
            <a:spLocks noGrp="1"/>
          </p:cNvSpPr>
          <p:nvPr>
            <p:ph type="title"/>
          </p:nvPr>
        </p:nvSpPr>
        <p:spPr>
          <a:xfrm>
            <a:off x="489079" y="228603"/>
            <a:ext cx="11296416" cy="738664"/>
          </a:xfrm>
        </p:spPr>
        <p:txBody>
          <a:bodyPr/>
          <a:lstStyle/>
          <a:p>
            <a:r>
              <a:rPr lang="en-US" dirty="0"/>
              <a:t>Working with Data (Galleries and Forms)</a:t>
            </a:r>
          </a:p>
        </p:txBody>
      </p:sp>
      <p:pic>
        <p:nvPicPr>
          <p:cNvPr id="4" name="Picture 3">
            <a:extLst>
              <a:ext uri="{FF2B5EF4-FFF2-40B4-BE49-F238E27FC236}">
                <a16:creationId xmlns:a16="http://schemas.microsoft.com/office/drawing/2014/main" id="{A95265B1-8C36-416A-8A6E-2402615010EB}"/>
              </a:ext>
            </a:extLst>
          </p:cNvPr>
          <p:cNvPicPr>
            <a:picLocks noChangeAspect="1"/>
          </p:cNvPicPr>
          <p:nvPr/>
        </p:nvPicPr>
        <p:blipFill>
          <a:blip r:embed="rId3"/>
          <a:stretch>
            <a:fillRect/>
          </a:stretch>
        </p:blipFill>
        <p:spPr>
          <a:xfrm>
            <a:off x="3327339" y="2171146"/>
            <a:ext cx="2209524" cy="2876191"/>
          </a:xfrm>
          <a:prstGeom prst="rect">
            <a:avLst/>
          </a:prstGeom>
        </p:spPr>
      </p:pic>
      <p:sp>
        <p:nvSpPr>
          <p:cNvPr id="5" name="Rectangle 4">
            <a:extLst>
              <a:ext uri="{FF2B5EF4-FFF2-40B4-BE49-F238E27FC236}">
                <a16:creationId xmlns:a16="http://schemas.microsoft.com/office/drawing/2014/main" id="{91C1A7EA-206A-43BD-8D62-CDD172365E95}"/>
              </a:ext>
            </a:extLst>
          </p:cNvPr>
          <p:cNvSpPr/>
          <p:nvPr/>
        </p:nvSpPr>
        <p:spPr>
          <a:xfrm>
            <a:off x="6664466" y="1623383"/>
            <a:ext cx="2667527" cy="12360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Display Form</a:t>
            </a:r>
          </a:p>
        </p:txBody>
      </p:sp>
      <p:sp>
        <p:nvSpPr>
          <p:cNvPr id="6" name="Rectangle 5">
            <a:extLst>
              <a:ext uri="{FF2B5EF4-FFF2-40B4-BE49-F238E27FC236}">
                <a16:creationId xmlns:a16="http://schemas.microsoft.com/office/drawing/2014/main" id="{01DC2D43-6BB0-4D0E-9AD7-EA0D7879E639}"/>
              </a:ext>
            </a:extLst>
          </p:cNvPr>
          <p:cNvSpPr/>
          <p:nvPr/>
        </p:nvSpPr>
        <p:spPr>
          <a:xfrm>
            <a:off x="6664466" y="4234615"/>
            <a:ext cx="2667527" cy="12360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Edit Form</a:t>
            </a:r>
          </a:p>
        </p:txBody>
      </p:sp>
      <p:sp>
        <p:nvSpPr>
          <p:cNvPr id="7" name="Arrow: Right 6">
            <a:extLst>
              <a:ext uri="{FF2B5EF4-FFF2-40B4-BE49-F238E27FC236}">
                <a16:creationId xmlns:a16="http://schemas.microsoft.com/office/drawing/2014/main" id="{5685AB53-ECEF-4329-90AF-5BF1692094CE}"/>
              </a:ext>
            </a:extLst>
          </p:cNvPr>
          <p:cNvSpPr/>
          <p:nvPr/>
        </p:nvSpPr>
        <p:spPr>
          <a:xfrm rot="20159399">
            <a:off x="5516738" y="2569314"/>
            <a:ext cx="655845" cy="378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BB768C6-9ED9-4C54-98FA-A12D1501278C}"/>
              </a:ext>
            </a:extLst>
          </p:cNvPr>
          <p:cNvSpPr/>
          <p:nvPr/>
        </p:nvSpPr>
        <p:spPr>
          <a:xfrm rot="1987592">
            <a:off x="5518223" y="3781942"/>
            <a:ext cx="655845" cy="3783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C74E87-7B50-4FA1-BE2E-4D441727DF06}"/>
              </a:ext>
            </a:extLst>
          </p:cNvPr>
          <p:cNvPicPr>
            <a:picLocks noChangeAspect="1"/>
          </p:cNvPicPr>
          <p:nvPr/>
        </p:nvPicPr>
        <p:blipFill>
          <a:blip r:embed="rId4"/>
          <a:stretch>
            <a:fillRect/>
          </a:stretch>
        </p:blipFill>
        <p:spPr>
          <a:xfrm>
            <a:off x="226349" y="1957303"/>
            <a:ext cx="3321377" cy="3429000"/>
          </a:xfrm>
          <a:prstGeom prst="rect">
            <a:avLst/>
          </a:prstGeom>
          <a:ln>
            <a:solidFill>
              <a:schemeClr val="tx1"/>
            </a:solidFill>
          </a:ln>
        </p:spPr>
      </p:pic>
      <p:pic>
        <p:nvPicPr>
          <p:cNvPr id="10" name="Picture 9">
            <a:extLst>
              <a:ext uri="{FF2B5EF4-FFF2-40B4-BE49-F238E27FC236}">
                <a16:creationId xmlns:a16="http://schemas.microsoft.com/office/drawing/2014/main" id="{3855DC5A-E4A3-4986-B12E-902E0457DA6B}"/>
              </a:ext>
            </a:extLst>
          </p:cNvPr>
          <p:cNvPicPr>
            <a:picLocks noChangeAspect="1"/>
          </p:cNvPicPr>
          <p:nvPr/>
        </p:nvPicPr>
        <p:blipFill>
          <a:blip r:embed="rId5"/>
          <a:stretch>
            <a:fillRect/>
          </a:stretch>
        </p:blipFill>
        <p:spPr>
          <a:xfrm>
            <a:off x="9421333" y="597935"/>
            <a:ext cx="2629103" cy="2471307"/>
          </a:xfrm>
          <a:prstGeom prst="rect">
            <a:avLst/>
          </a:prstGeom>
          <a:ln>
            <a:solidFill>
              <a:schemeClr val="tx1"/>
            </a:solidFill>
          </a:ln>
        </p:spPr>
      </p:pic>
      <p:pic>
        <p:nvPicPr>
          <p:cNvPr id="11" name="Picture 10">
            <a:extLst>
              <a:ext uri="{FF2B5EF4-FFF2-40B4-BE49-F238E27FC236}">
                <a16:creationId xmlns:a16="http://schemas.microsoft.com/office/drawing/2014/main" id="{F27AB504-9222-44C2-B6A8-B79B52B8104A}"/>
              </a:ext>
            </a:extLst>
          </p:cNvPr>
          <p:cNvPicPr>
            <a:picLocks noChangeAspect="1"/>
          </p:cNvPicPr>
          <p:nvPr/>
        </p:nvPicPr>
        <p:blipFill>
          <a:blip r:embed="rId6"/>
          <a:stretch>
            <a:fillRect/>
          </a:stretch>
        </p:blipFill>
        <p:spPr>
          <a:xfrm>
            <a:off x="9421334" y="3394646"/>
            <a:ext cx="2629103" cy="3353868"/>
          </a:xfrm>
          <a:prstGeom prst="rect">
            <a:avLst/>
          </a:prstGeom>
          <a:ln>
            <a:solidFill>
              <a:schemeClr val="tx1"/>
            </a:solidFill>
          </a:ln>
        </p:spPr>
      </p:pic>
    </p:spTree>
    <p:extLst>
      <p:ext uri="{BB962C8B-B14F-4D97-AF65-F5344CB8AC3E}">
        <p14:creationId xmlns:p14="http://schemas.microsoft.com/office/powerpoint/2010/main" val="9093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87551-ADCB-4C6C-8A19-57C072583DA8}"/>
              </a:ext>
            </a:extLst>
          </p:cNvPr>
          <p:cNvSpPr>
            <a:spLocks noGrp="1"/>
          </p:cNvSpPr>
          <p:nvPr>
            <p:ph type="title"/>
          </p:nvPr>
        </p:nvSpPr>
        <p:spPr>
          <a:xfrm>
            <a:off x="588263" y="457200"/>
            <a:ext cx="11018520" cy="738664"/>
          </a:xfrm>
        </p:spPr>
        <p:txBody>
          <a:bodyPr/>
          <a:lstStyle/>
          <a:p>
            <a:r>
              <a:rPr lang="en-US" dirty="0"/>
              <a:t>Connecting the Gallery to Data</a:t>
            </a:r>
          </a:p>
        </p:txBody>
      </p:sp>
      <p:pic>
        <p:nvPicPr>
          <p:cNvPr id="3" name="Picture 2">
            <a:extLst>
              <a:ext uri="{FF2B5EF4-FFF2-40B4-BE49-F238E27FC236}">
                <a16:creationId xmlns:a16="http://schemas.microsoft.com/office/drawing/2014/main" id="{922AFC25-DDE8-4C60-A56A-8870D500E99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8303" y="4466110"/>
            <a:ext cx="11335394" cy="685800"/>
          </a:xfrm>
          <a:prstGeom prst="rect">
            <a:avLst/>
          </a:prstGeom>
          <a:ln>
            <a:solidFill>
              <a:schemeClr val="tx1"/>
            </a:solidFill>
          </a:ln>
        </p:spPr>
      </p:pic>
      <p:pic>
        <p:nvPicPr>
          <p:cNvPr id="5" name="Picture 4">
            <a:extLst>
              <a:ext uri="{FF2B5EF4-FFF2-40B4-BE49-F238E27FC236}">
                <a16:creationId xmlns:a16="http://schemas.microsoft.com/office/drawing/2014/main" id="{C75B378D-78DC-42D6-B008-7C2D9346FE2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303" y="2621760"/>
            <a:ext cx="6338749" cy="685800"/>
          </a:xfrm>
          <a:prstGeom prst="rect">
            <a:avLst/>
          </a:prstGeom>
          <a:ln>
            <a:solidFill>
              <a:schemeClr val="tx1"/>
            </a:solidFill>
          </a:ln>
        </p:spPr>
      </p:pic>
      <p:sp>
        <p:nvSpPr>
          <p:cNvPr id="6" name="Rectangle 5">
            <a:extLst>
              <a:ext uri="{FF2B5EF4-FFF2-40B4-BE49-F238E27FC236}">
                <a16:creationId xmlns:a16="http://schemas.microsoft.com/office/drawing/2014/main" id="{4B0FCC62-D748-468E-977E-07D93372519D}"/>
              </a:ext>
            </a:extLst>
          </p:cNvPr>
          <p:cNvSpPr/>
          <p:nvPr/>
        </p:nvSpPr>
        <p:spPr bwMode="auto">
          <a:xfrm>
            <a:off x="428303" y="1686711"/>
            <a:ext cx="3868615" cy="5524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 Searching or Sorting</a:t>
            </a:r>
          </a:p>
        </p:txBody>
      </p:sp>
      <p:sp>
        <p:nvSpPr>
          <p:cNvPr id="7" name="Rectangle 6">
            <a:extLst>
              <a:ext uri="{FF2B5EF4-FFF2-40B4-BE49-F238E27FC236}">
                <a16:creationId xmlns:a16="http://schemas.microsoft.com/office/drawing/2014/main" id="{44F8D1C6-F1BD-41C9-96F1-F78A57F72910}"/>
              </a:ext>
            </a:extLst>
          </p:cNvPr>
          <p:cNvSpPr/>
          <p:nvPr/>
        </p:nvSpPr>
        <p:spPr bwMode="auto">
          <a:xfrm>
            <a:off x="428303" y="3636225"/>
            <a:ext cx="3868615" cy="5524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Searching</a:t>
            </a:r>
          </a:p>
        </p:txBody>
      </p:sp>
    </p:spTree>
    <p:extLst>
      <p:ext uri="{BB962C8B-B14F-4D97-AF65-F5344CB8AC3E}">
        <p14:creationId xmlns:p14="http://schemas.microsoft.com/office/powerpoint/2010/main" val="284751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A173-DD87-4D4F-A0DE-FB2638083B97}"/>
              </a:ext>
            </a:extLst>
          </p:cNvPr>
          <p:cNvSpPr>
            <a:spLocks noGrp="1"/>
          </p:cNvSpPr>
          <p:nvPr>
            <p:ph type="title"/>
          </p:nvPr>
        </p:nvSpPr>
        <p:spPr/>
        <p:txBody>
          <a:bodyPr/>
          <a:lstStyle/>
          <a:p>
            <a:r>
              <a:rPr lang="en-US" dirty="0"/>
              <a:t>Filtering Data</a:t>
            </a:r>
          </a:p>
        </p:txBody>
      </p:sp>
      <p:sp>
        <p:nvSpPr>
          <p:cNvPr id="3" name="Text Placeholder 2">
            <a:extLst>
              <a:ext uri="{FF2B5EF4-FFF2-40B4-BE49-F238E27FC236}">
                <a16:creationId xmlns:a16="http://schemas.microsoft.com/office/drawing/2014/main" id="{FA536048-AE30-4245-A5FA-7115BC71F367}"/>
              </a:ext>
            </a:extLst>
          </p:cNvPr>
          <p:cNvSpPr>
            <a:spLocks noGrp="1"/>
          </p:cNvSpPr>
          <p:nvPr>
            <p:ph type="body" sz="quarter" idx="10"/>
          </p:nvPr>
        </p:nvSpPr>
        <p:spPr>
          <a:xfrm>
            <a:off x="586391" y="1093543"/>
            <a:ext cx="11018520" cy="947952"/>
          </a:xfrm>
        </p:spPr>
        <p:txBody>
          <a:bodyPr/>
          <a:lstStyle/>
          <a:p>
            <a:pPr marL="457189" indent="-457189">
              <a:buFont typeface="Arial" panose="020B0604020202020204" pitchFamily="34" charset="0"/>
              <a:buChar char="•"/>
            </a:pPr>
            <a:r>
              <a:rPr lang="en-US" sz="2400" dirty="0">
                <a:latin typeface="+mn-lt"/>
              </a:rPr>
              <a:t>Filter function applies the formula to each record</a:t>
            </a:r>
          </a:p>
          <a:p>
            <a:pPr marL="457189" indent="-457189">
              <a:buFont typeface="Arial" panose="020B0604020202020204" pitchFamily="34" charset="0"/>
              <a:buChar char="•"/>
            </a:pPr>
            <a:r>
              <a:rPr lang="en-US" sz="2400" dirty="0">
                <a:latin typeface="+mn-lt"/>
              </a:rPr>
              <a:t>Can include =,&lt;&gt;,&lt;,&gt;=,&lt;=,&amp;&amp;,|| and in operators</a:t>
            </a:r>
          </a:p>
        </p:txBody>
      </p:sp>
      <p:pic>
        <p:nvPicPr>
          <p:cNvPr id="10" name="Picture 9">
            <a:extLst>
              <a:ext uri="{FF2B5EF4-FFF2-40B4-BE49-F238E27FC236}">
                <a16:creationId xmlns:a16="http://schemas.microsoft.com/office/drawing/2014/main" id="{3A1C6D9D-E67B-46F5-A14F-689A6128B2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18643" y="2173707"/>
            <a:ext cx="6080640" cy="374904"/>
          </a:xfrm>
          <a:prstGeom prst="rect">
            <a:avLst/>
          </a:prstGeom>
          <a:ln>
            <a:solidFill>
              <a:schemeClr val="tx1"/>
            </a:solidFill>
          </a:ln>
        </p:spPr>
      </p:pic>
      <p:pic>
        <p:nvPicPr>
          <p:cNvPr id="12" name="Picture 11">
            <a:extLst>
              <a:ext uri="{FF2B5EF4-FFF2-40B4-BE49-F238E27FC236}">
                <a16:creationId xmlns:a16="http://schemas.microsoft.com/office/drawing/2014/main" id="{6E43B05E-2531-41DB-9D9C-B269E0F671F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8643" y="2719608"/>
            <a:ext cx="6262048" cy="374904"/>
          </a:xfrm>
          <a:prstGeom prst="rect">
            <a:avLst/>
          </a:prstGeom>
          <a:ln>
            <a:solidFill>
              <a:schemeClr val="tx1"/>
            </a:solidFill>
          </a:ln>
        </p:spPr>
      </p:pic>
      <p:pic>
        <p:nvPicPr>
          <p:cNvPr id="13" name="Picture 12">
            <a:extLst>
              <a:ext uri="{FF2B5EF4-FFF2-40B4-BE49-F238E27FC236}">
                <a16:creationId xmlns:a16="http://schemas.microsoft.com/office/drawing/2014/main" id="{A2F06755-999F-4EA9-BC65-55AF2DE7064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8643" y="3303090"/>
            <a:ext cx="7737153" cy="374904"/>
          </a:xfrm>
          <a:prstGeom prst="rect">
            <a:avLst/>
          </a:prstGeom>
          <a:ln>
            <a:solidFill>
              <a:schemeClr val="tx1"/>
            </a:solidFill>
          </a:ln>
        </p:spPr>
      </p:pic>
      <p:pic>
        <p:nvPicPr>
          <p:cNvPr id="14" name="Picture 13">
            <a:extLst>
              <a:ext uri="{FF2B5EF4-FFF2-40B4-BE49-F238E27FC236}">
                <a16:creationId xmlns:a16="http://schemas.microsoft.com/office/drawing/2014/main" id="{40984736-D81D-475C-A3E0-EAB9B54ED17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8643" y="3849691"/>
            <a:ext cx="7404356" cy="374904"/>
          </a:xfrm>
          <a:prstGeom prst="rect">
            <a:avLst/>
          </a:prstGeom>
          <a:ln>
            <a:solidFill>
              <a:schemeClr val="tx1"/>
            </a:solidFill>
          </a:ln>
        </p:spPr>
      </p:pic>
      <p:pic>
        <p:nvPicPr>
          <p:cNvPr id="15" name="Picture 14">
            <a:extLst>
              <a:ext uri="{FF2B5EF4-FFF2-40B4-BE49-F238E27FC236}">
                <a16:creationId xmlns:a16="http://schemas.microsoft.com/office/drawing/2014/main" id="{17D0C3AD-BADC-4359-A6B2-0102CB702FC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18643" y="4592233"/>
            <a:ext cx="4767429" cy="1825273"/>
          </a:xfrm>
          <a:prstGeom prst="rect">
            <a:avLst/>
          </a:prstGeom>
          <a:ln>
            <a:solidFill>
              <a:schemeClr val="tx1"/>
            </a:solidFill>
          </a:ln>
        </p:spPr>
      </p:pic>
    </p:spTree>
    <p:extLst>
      <p:ext uri="{BB962C8B-B14F-4D97-AF65-F5344CB8AC3E}">
        <p14:creationId xmlns:p14="http://schemas.microsoft.com/office/powerpoint/2010/main" val="27461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D66-2A29-45F6-980F-20802D0F2692}"/>
              </a:ext>
            </a:extLst>
          </p:cNvPr>
          <p:cNvSpPr>
            <a:spLocks noGrp="1"/>
          </p:cNvSpPr>
          <p:nvPr>
            <p:ph type="title"/>
          </p:nvPr>
        </p:nvSpPr>
        <p:spPr>
          <a:xfrm>
            <a:off x="489079" y="228603"/>
            <a:ext cx="11296416" cy="738664"/>
          </a:xfrm>
        </p:spPr>
        <p:txBody>
          <a:bodyPr/>
          <a:lstStyle/>
          <a:p>
            <a:r>
              <a:rPr lang="en-US" dirty="0"/>
              <a:t>Working with Galleries</a:t>
            </a:r>
          </a:p>
        </p:txBody>
      </p:sp>
      <p:pic>
        <p:nvPicPr>
          <p:cNvPr id="5" name="Picture 4">
            <a:extLst>
              <a:ext uri="{FF2B5EF4-FFF2-40B4-BE49-F238E27FC236}">
                <a16:creationId xmlns:a16="http://schemas.microsoft.com/office/drawing/2014/main" id="{FB8B6947-F8BF-4DCB-8170-5C6D7C8C16E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56807" y="1142997"/>
            <a:ext cx="8806907" cy="5486400"/>
          </a:xfrm>
          <a:prstGeom prst="rect">
            <a:avLst/>
          </a:prstGeom>
          <a:ln w="3175">
            <a:solidFill>
              <a:schemeClr val="bg1">
                <a:lumMod val="75000"/>
              </a:schemeClr>
            </a:solidFill>
          </a:ln>
        </p:spPr>
      </p:pic>
    </p:spTree>
    <p:extLst>
      <p:ext uri="{BB962C8B-B14F-4D97-AF65-F5344CB8AC3E}">
        <p14:creationId xmlns:p14="http://schemas.microsoft.com/office/powerpoint/2010/main" val="48012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8BD6-478C-4453-9DCB-F311F5A79019}"/>
              </a:ext>
            </a:extLst>
          </p:cNvPr>
          <p:cNvSpPr>
            <a:spLocks noGrp="1"/>
          </p:cNvSpPr>
          <p:nvPr>
            <p:ph type="title"/>
          </p:nvPr>
        </p:nvSpPr>
        <p:spPr>
          <a:xfrm>
            <a:off x="489079" y="228603"/>
            <a:ext cx="11296416" cy="738664"/>
          </a:xfrm>
        </p:spPr>
        <p:txBody>
          <a:bodyPr/>
          <a:lstStyle/>
          <a:p>
            <a:r>
              <a:rPr lang="en-US" dirty="0"/>
              <a:t>Forms</a:t>
            </a:r>
          </a:p>
        </p:txBody>
      </p:sp>
      <p:pic>
        <p:nvPicPr>
          <p:cNvPr id="7" name="Picture 6">
            <a:extLst>
              <a:ext uri="{FF2B5EF4-FFF2-40B4-BE49-F238E27FC236}">
                <a16:creationId xmlns:a16="http://schemas.microsoft.com/office/drawing/2014/main" id="{BCFE4CEA-338D-4E32-B9CE-05D827C8B0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3185" y="1043874"/>
            <a:ext cx="10591541" cy="5486400"/>
          </a:xfrm>
          <a:prstGeom prst="rect">
            <a:avLst/>
          </a:prstGeom>
          <a:ln w="3175">
            <a:solidFill>
              <a:schemeClr val="bg1">
                <a:lumMod val="75000"/>
              </a:schemeClr>
            </a:solidFill>
          </a:ln>
        </p:spPr>
      </p:pic>
    </p:spTree>
    <p:extLst>
      <p:ext uri="{BB962C8B-B14F-4D97-AF65-F5344CB8AC3E}">
        <p14:creationId xmlns:p14="http://schemas.microsoft.com/office/powerpoint/2010/main" val="301121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92443"/>
          </a:xfrm>
        </p:spPr>
        <p:txBody>
          <a:bodyPr/>
          <a:lstStyle/>
          <a:p>
            <a:r>
              <a:rPr lang="en-US" sz="3200" dirty="0"/>
              <a:t>Canvas Power Apps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xfrm>
            <a:off x="457831" y="1457325"/>
            <a:ext cx="3388996" cy="3388996"/>
          </a:xfrm>
          <a:solidFill>
            <a:schemeClr val="bg1">
              <a:lumMod val="95000"/>
            </a:schemeClr>
          </a:solidFill>
        </p:spPr>
        <p:txBody>
          <a:bodyPr/>
          <a:lstStyle/>
          <a:p>
            <a:pPr marL="228600" lvl="1" indent="0" algn="ctr">
              <a:buNone/>
            </a:pPr>
            <a:r>
              <a:rPr lang="en-US" sz="2800" dirty="0">
                <a:latin typeface="+mj-lt"/>
              </a:rPr>
              <a:t>Power Apps studio</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xfrm>
            <a:off x="4408863" y="1457325"/>
            <a:ext cx="3388996" cy="3388996"/>
          </a:xfrm>
          <a:solidFill>
            <a:schemeClr val="bg1">
              <a:lumMod val="95000"/>
            </a:schemeClr>
          </a:solidFill>
        </p:spPr>
        <p:txBody>
          <a:bodyPr/>
          <a:lstStyle/>
          <a:p>
            <a:pPr marL="228600" lvl="1" indent="0" algn="ctr">
              <a:buNone/>
            </a:pPr>
            <a:r>
              <a:rPr lang="en-US" sz="2800" dirty="0">
                <a:latin typeface="+mj-lt"/>
              </a:rPr>
              <a:t>Canvas app capabilities</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xfrm>
            <a:off x="8359894" y="1457325"/>
            <a:ext cx="3388996" cy="3388996"/>
          </a:xfrm>
          <a:solidFill>
            <a:schemeClr val="bg1">
              <a:lumMod val="95000"/>
            </a:schemeClr>
          </a:solidFill>
        </p:spPr>
        <p:txBody>
          <a:bodyPr/>
          <a:lstStyle/>
          <a:p>
            <a:pPr marL="228600" lvl="1" indent="0" algn="ctr">
              <a:buNone/>
            </a:pPr>
            <a:r>
              <a:rPr lang="en-US" sz="2800" dirty="0">
                <a:latin typeface="+mj-lt"/>
              </a:rPr>
              <a:t>User experience</a:t>
            </a:r>
          </a:p>
        </p:txBody>
      </p:sp>
    </p:spTree>
    <p:extLst>
      <p:ext uri="{BB962C8B-B14F-4D97-AF65-F5344CB8AC3E}">
        <p14:creationId xmlns:p14="http://schemas.microsoft.com/office/powerpoint/2010/main" val="15339915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8"/>
          </a:xfrm>
        </p:spPr>
        <p:txBody>
          <a:bodyPr/>
          <a:lstStyle/>
          <a:p>
            <a:pPr marL="0" indent="0">
              <a:buNone/>
            </a:pPr>
            <a:r>
              <a:rPr lang="en-US" dirty="0"/>
              <a:t>Working with forms</a:t>
            </a:r>
          </a:p>
        </p:txBody>
      </p:sp>
      <p:sp>
        <p:nvSpPr>
          <p:cNvPr id="5" name="Content Placeholder 3"/>
          <p:cNvSpPr>
            <a:spLocks noGrp="1"/>
          </p:cNvSpPr>
          <p:nvPr>
            <p:ph type="body" sz="quarter" idx="10"/>
          </p:nvPr>
        </p:nvSpPr>
        <p:spPr>
          <a:xfrm>
            <a:off x="586740" y="1273452"/>
            <a:ext cx="11018520" cy="1654748"/>
          </a:xfrm>
          <a:prstGeom prst="rect">
            <a:avLst/>
          </a:prstGeom>
        </p:spPr>
        <p:txBody>
          <a:bodyPr/>
          <a:lstStyle/>
          <a:p>
            <a:pPr defTabSz="914377">
              <a:buClr>
                <a:schemeClr val="tx1"/>
              </a:buClr>
              <a:buFont typeface="Arial" panose="020B0604020202020204" pitchFamily="34" charset="0"/>
              <a:buChar char="•"/>
            </a:pPr>
            <a:r>
              <a:rPr lang="en-US" sz="2400" b="1" dirty="0" err="1">
                <a:solidFill>
                  <a:schemeClr val="bg2">
                    <a:lumMod val="10000"/>
                  </a:schemeClr>
                </a:solidFill>
                <a:latin typeface="Segoe UI" pitchFamily="34" charset="0"/>
                <a:ea typeface="Segoe UI" pitchFamily="34" charset="0"/>
              </a:rPr>
              <a:t>SubmitForm</a:t>
            </a:r>
            <a:r>
              <a:rPr lang="en-US" sz="2400" dirty="0">
                <a:solidFill>
                  <a:schemeClr val="bg2">
                    <a:lumMod val="10000"/>
                  </a:schemeClr>
                </a:solidFill>
                <a:latin typeface="Segoe UI" pitchFamily="34" charset="0"/>
                <a:ea typeface="Segoe UI" pitchFamily="34" charset="0"/>
              </a:rPr>
              <a:t> – causes save to happen on new/changed data</a:t>
            </a:r>
          </a:p>
          <a:p>
            <a:pPr defTabSz="914377">
              <a:buClr>
                <a:schemeClr val="tx1"/>
              </a:buClr>
              <a:buFont typeface="Arial" panose="020B0604020202020204" pitchFamily="34" charset="0"/>
              <a:buChar char="•"/>
            </a:pPr>
            <a:r>
              <a:rPr lang="en-US" sz="2400" b="1" dirty="0" err="1">
                <a:solidFill>
                  <a:schemeClr val="bg2">
                    <a:lumMod val="10000"/>
                  </a:schemeClr>
                </a:solidFill>
                <a:latin typeface="Segoe UI" pitchFamily="34" charset="0"/>
                <a:ea typeface="Segoe UI" pitchFamily="34" charset="0"/>
              </a:rPr>
              <a:t>NewForm</a:t>
            </a:r>
            <a:r>
              <a:rPr lang="en-US" sz="2400" dirty="0">
                <a:solidFill>
                  <a:schemeClr val="bg2">
                    <a:lumMod val="10000"/>
                  </a:schemeClr>
                </a:solidFill>
                <a:latin typeface="Segoe UI" pitchFamily="34" charset="0"/>
                <a:ea typeface="Segoe UI" pitchFamily="34" charset="0"/>
              </a:rPr>
              <a:t> – sets a form up for creating a new record</a:t>
            </a:r>
          </a:p>
          <a:p>
            <a:pPr defTabSz="914377">
              <a:buClr>
                <a:schemeClr val="tx1"/>
              </a:buClr>
              <a:buFont typeface="Arial" panose="020B0604020202020204" pitchFamily="34" charset="0"/>
              <a:buChar char="•"/>
            </a:pPr>
            <a:r>
              <a:rPr lang="en-US" sz="2400" b="1" dirty="0" err="1">
                <a:solidFill>
                  <a:schemeClr val="bg2">
                    <a:lumMod val="10000"/>
                  </a:schemeClr>
                </a:solidFill>
                <a:latin typeface="Segoe UI" pitchFamily="34" charset="0"/>
                <a:ea typeface="Segoe UI" pitchFamily="34" charset="0"/>
              </a:rPr>
              <a:t>EditForm</a:t>
            </a:r>
            <a:r>
              <a:rPr lang="en-US" sz="2400" dirty="0">
                <a:solidFill>
                  <a:schemeClr val="bg2">
                    <a:lumMod val="10000"/>
                  </a:schemeClr>
                </a:solidFill>
                <a:latin typeface="Segoe UI" pitchFamily="34" charset="0"/>
                <a:ea typeface="Segoe UI" pitchFamily="34" charset="0"/>
              </a:rPr>
              <a:t> – sets the form into edit mode</a:t>
            </a:r>
          </a:p>
          <a:p>
            <a:pPr defTabSz="914377">
              <a:buClr>
                <a:schemeClr val="tx1"/>
              </a:buClr>
              <a:buFont typeface="Arial" panose="020B0604020202020204" pitchFamily="34" charset="0"/>
              <a:buChar char="•"/>
            </a:pPr>
            <a:r>
              <a:rPr lang="en-US" sz="2400" b="1" dirty="0" err="1">
                <a:solidFill>
                  <a:schemeClr val="bg2">
                    <a:lumMod val="10000"/>
                  </a:schemeClr>
                </a:solidFill>
                <a:latin typeface="Segoe UI" pitchFamily="34" charset="0"/>
                <a:ea typeface="Segoe UI" pitchFamily="34" charset="0"/>
              </a:rPr>
              <a:t>ResetForm</a:t>
            </a:r>
            <a:r>
              <a:rPr lang="en-US" sz="2400" dirty="0">
                <a:solidFill>
                  <a:schemeClr val="bg2">
                    <a:lumMod val="10000"/>
                  </a:schemeClr>
                </a:solidFill>
                <a:latin typeface="Segoe UI" pitchFamily="34" charset="0"/>
                <a:ea typeface="Segoe UI" pitchFamily="34" charset="0"/>
              </a:rPr>
              <a:t> – reset the form the initial state e.g. cancel edits</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11340" y="3190453"/>
            <a:ext cx="6210163" cy="2064020"/>
          </a:xfrm>
          <a:prstGeom prst="rect">
            <a:avLst/>
          </a:prstGeom>
          <a:ln>
            <a:solidFill>
              <a:schemeClr val="tx1"/>
            </a:solidFill>
          </a:ln>
        </p:spPr>
      </p:pic>
      <p:sp>
        <p:nvSpPr>
          <p:cNvPr id="4" name="Rectangle 3">
            <a:extLst>
              <a:ext uri="{FF2B5EF4-FFF2-40B4-BE49-F238E27FC236}">
                <a16:creationId xmlns:a16="http://schemas.microsoft.com/office/drawing/2014/main" id="{9E16AB46-2E88-4000-917F-305B21F9BBFE}"/>
              </a:ext>
              <a:ext uri="{C183D7F6-B498-43B3-948B-1728B52AA6E4}">
                <adec:decorative xmlns:adec="http://schemas.microsoft.com/office/drawing/2017/decorative" val="1"/>
              </a:ext>
            </a:extLst>
          </p:cNvPr>
          <p:cNvSpPr/>
          <p:nvPr/>
        </p:nvSpPr>
        <p:spPr bwMode="auto">
          <a:xfrm>
            <a:off x="586740" y="3005913"/>
            <a:ext cx="8985523" cy="243418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5749246"/>
      </p:ext>
    </p:extLst>
  </p:cSld>
  <p:clrMapOvr>
    <a:masterClrMapping/>
  </p:clrMapOvr>
  <mc:AlternateContent xmlns:mc="http://schemas.openxmlformats.org/markup-compatibility/2006" xmlns:p14="http://schemas.microsoft.com/office/powerpoint/2010/main">
    <mc:Choice Requires="p14">
      <p:transition spd="med" p14:dur="700" advTm="69805">
        <p:fade/>
      </p:transition>
    </mc:Choice>
    <mc:Fallback xmlns="">
      <p:transition spd="med" advTm="69805">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76C57-FBE8-4EEC-B27A-234214E53053}"/>
              </a:ext>
            </a:extLst>
          </p:cNvPr>
          <p:cNvSpPr>
            <a:spLocks noGrp="1"/>
          </p:cNvSpPr>
          <p:nvPr>
            <p:ph type="title"/>
          </p:nvPr>
        </p:nvSpPr>
        <p:spPr/>
        <p:txBody>
          <a:bodyPr/>
          <a:lstStyle/>
          <a:p>
            <a:r>
              <a:rPr lang="en-US" dirty="0"/>
              <a:t>Entering and displaying data with text controls </a:t>
            </a:r>
          </a:p>
        </p:txBody>
      </p:sp>
      <p:sp>
        <p:nvSpPr>
          <p:cNvPr id="6" name="Text Placeholder 5">
            <a:extLst>
              <a:ext uri="{FF2B5EF4-FFF2-40B4-BE49-F238E27FC236}">
                <a16:creationId xmlns:a16="http://schemas.microsoft.com/office/drawing/2014/main" id="{0E72D70B-3007-42F6-8266-4ED124CC9B75}"/>
              </a:ext>
            </a:extLst>
          </p:cNvPr>
          <p:cNvSpPr>
            <a:spLocks noGrp="1"/>
          </p:cNvSpPr>
          <p:nvPr>
            <p:ph type="body" sz="quarter" idx="20"/>
          </p:nvPr>
        </p:nvSpPr>
        <p:spPr>
          <a:xfrm>
            <a:off x="431095" y="1183948"/>
            <a:ext cx="11328812" cy="911070"/>
          </a:xfrm>
        </p:spPr>
        <p:txBody>
          <a:bodyPr/>
          <a:lstStyle/>
          <a:p>
            <a:pPr marL="0" lvl="0" indent="0">
              <a:spcBef>
                <a:spcPts val="1200"/>
              </a:spcBef>
              <a:buNone/>
            </a:pPr>
            <a:r>
              <a:rPr lang="en-US" dirty="0">
                <a:latin typeface="+mn-lt"/>
              </a:rPr>
              <a:t>Text controls are used for all kinds of purposes, such as displaying text, numbers, dates, and calculating currency</a:t>
            </a:r>
          </a:p>
          <a:p>
            <a:pPr marL="0" lvl="0" indent="0">
              <a:spcBef>
                <a:spcPts val="1200"/>
              </a:spcBef>
              <a:buNone/>
            </a:pPr>
            <a:endParaRPr lang="en-US" dirty="0"/>
          </a:p>
        </p:txBody>
      </p:sp>
      <p:sp>
        <p:nvSpPr>
          <p:cNvPr id="14" name="Text Placeholder 13">
            <a:extLst>
              <a:ext uri="{FF2B5EF4-FFF2-40B4-BE49-F238E27FC236}">
                <a16:creationId xmlns:a16="http://schemas.microsoft.com/office/drawing/2014/main" id="{364C9E6A-74AD-442A-A72D-D0213923778F}"/>
              </a:ext>
            </a:extLst>
          </p:cNvPr>
          <p:cNvSpPr>
            <a:spLocks noGrp="1"/>
          </p:cNvSpPr>
          <p:nvPr>
            <p:ph type="body" sz="quarter" idx="11"/>
          </p:nvPr>
        </p:nvSpPr>
        <p:spPr>
          <a:xfrm>
            <a:off x="431096" y="2422897"/>
            <a:ext cx="2134053" cy="2820436"/>
          </a:xfrm>
          <a:solidFill>
            <a:schemeClr val="bg1">
              <a:lumMod val="95000"/>
            </a:schemeClr>
          </a:solidFill>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Label:</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label shows data that you specify as a literal string of text, which appears exactly the way you type it, or as a formula that evaluates to a string of text</a:t>
            </a:r>
          </a:p>
        </p:txBody>
      </p:sp>
      <p:sp>
        <p:nvSpPr>
          <p:cNvPr id="2" name="Text Placeholder 1">
            <a:extLst>
              <a:ext uri="{FF2B5EF4-FFF2-40B4-BE49-F238E27FC236}">
                <a16:creationId xmlns:a16="http://schemas.microsoft.com/office/drawing/2014/main" id="{F823978E-99F9-43AB-A721-37534CAB8714}"/>
              </a:ext>
            </a:extLst>
          </p:cNvPr>
          <p:cNvSpPr>
            <a:spLocks noGrp="1"/>
          </p:cNvSpPr>
          <p:nvPr>
            <p:ph type="body" sz="quarter" idx="15"/>
          </p:nvPr>
        </p:nvSpPr>
        <p:spPr>
          <a:xfrm>
            <a:off x="2729786" y="2421481"/>
            <a:ext cx="2134053" cy="2820436"/>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Text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box in which the user can type text, numbers, and other data </a:t>
            </a:r>
          </a:p>
        </p:txBody>
      </p:sp>
      <p:sp>
        <p:nvSpPr>
          <p:cNvPr id="3" name="Text Placeholder 2">
            <a:extLst>
              <a:ext uri="{FF2B5EF4-FFF2-40B4-BE49-F238E27FC236}">
                <a16:creationId xmlns:a16="http://schemas.microsoft.com/office/drawing/2014/main" id="{D046C142-41F0-4D2C-A04A-C664F2CE51C2}"/>
              </a:ext>
            </a:extLst>
          </p:cNvPr>
          <p:cNvSpPr>
            <a:spLocks noGrp="1"/>
          </p:cNvSpPr>
          <p:nvPr>
            <p:ph type="body" sz="quarter" idx="17"/>
          </p:nvPr>
        </p:nvSpPr>
        <p:spPr>
          <a:xfrm>
            <a:off x="5028476" y="2421481"/>
            <a:ext cx="2134053" cy="2820436"/>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HTML text: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An HTML text control not only shows plain text and numbers but also converts HTML tags, such as non-breaking spaces</a:t>
            </a:r>
          </a:p>
        </p:txBody>
      </p:sp>
      <p:sp>
        <p:nvSpPr>
          <p:cNvPr id="4" name="Text Placeholder 3">
            <a:extLst>
              <a:ext uri="{FF2B5EF4-FFF2-40B4-BE49-F238E27FC236}">
                <a16:creationId xmlns:a16="http://schemas.microsoft.com/office/drawing/2014/main" id="{DA2E691D-4518-4B58-8A77-10FE7CA37CE9}"/>
              </a:ext>
            </a:extLst>
          </p:cNvPr>
          <p:cNvSpPr>
            <a:spLocks noGrp="1"/>
          </p:cNvSpPr>
          <p:nvPr>
            <p:ph type="body" sz="quarter" idx="19"/>
          </p:nvPr>
        </p:nvSpPr>
        <p:spPr>
          <a:xfrm>
            <a:off x="7327166" y="2421481"/>
            <a:ext cx="2134053" cy="2820436"/>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Rich text editor:</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The rich text editor control provides the app user a WYSIWYG editing area for formatting text</a:t>
            </a:r>
          </a:p>
        </p:txBody>
      </p:sp>
      <p:sp>
        <p:nvSpPr>
          <p:cNvPr id="8" name="Text Placeholder 7">
            <a:extLst>
              <a:ext uri="{FF2B5EF4-FFF2-40B4-BE49-F238E27FC236}">
                <a16:creationId xmlns:a16="http://schemas.microsoft.com/office/drawing/2014/main" id="{4F9C29D5-4478-4D1D-A611-71A5BE1CEE46}"/>
              </a:ext>
            </a:extLst>
          </p:cNvPr>
          <p:cNvSpPr>
            <a:spLocks noGrp="1"/>
          </p:cNvSpPr>
          <p:nvPr>
            <p:ph type="body" sz="quarter" idx="21"/>
          </p:nvPr>
        </p:nvSpPr>
        <p:spPr>
          <a:xfrm>
            <a:off x="9625854" y="2421481"/>
            <a:ext cx="2134053" cy="2820436"/>
          </a:xfrm>
        </p:spPr>
        <p:txBody>
          <a:bodyPr/>
          <a:lstStyle/>
          <a:p>
            <a:pPr marL="0" marR="0" lvl="0" indent="0" algn="l" defTabSz="932472" rtl="0" eaLnBrk="1" fontAlgn="base" latinLnBrk="0" hangingPunct="1">
              <a:lnSpc>
                <a:spcPct val="100000"/>
              </a:lnSpc>
              <a:spcBef>
                <a:spcPct val="0"/>
              </a:spcBef>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Pen input:</a:t>
            </a:r>
          </a:p>
          <a:p>
            <a:pPr marL="0" marR="0" lvl="0" indent="0" algn="l" defTabSz="932472" rtl="0" eaLnBrk="1" fontAlgn="base" latinLnBrk="0" hangingPunct="1">
              <a:lnSpc>
                <a:spcPct val="100000"/>
              </a:lnSpc>
              <a:spcBef>
                <a:spcPct val="0"/>
              </a:spcBef>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A control in which the user can draw, erase, and highlight areas of an image</a:t>
            </a:r>
          </a:p>
        </p:txBody>
      </p:sp>
    </p:spTree>
    <p:extLst>
      <p:ext uri="{BB962C8B-B14F-4D97-AF65-F5344CB8AC3E}">
        <p14:creationId xmlns:p14="http://schemas.microsoft.com/office/powerpoint/2010/main" val="21312831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2"/>
            <a:ext cx="11018520" cy="553998"/>
          </a:xfrm>
        </p:spPr>
        <p:txBody>
          <a:bodyPr/>
          <a:lstStyle/>
          <a:p>
            <a:r>
              <a:rPr lang="en-US" dirty="0"/>
              <a:t>Creating or updating with patch</a:t>
            </a:r>
          </a:p>
        </p:txBody>
      </p:sp>
      <p:sp>
        <p:nvSpPr>
          <p:cNvPr id="5" name="Content Placeholder 3"/>
          <p:cNvSpPr>
            <a:spLocks noGrp="1"/>
          </p:cNvSpPr>
          <p:nvPr>
            <p:ph type="body" sz="quarter" idx="10"/>
          </p:nvPr>
        </p:nvSpPr>
        <p:spPr>
          <a:xfrm>
            <a:off x="588263" y="1191303"/>
            <a:ext cx="11018520" cy="553998"/>
          </a:xfrm>
          <a:prstGeom prst="rect">
            <a:avLst/>
          </a:prstGeom>
        </p:spPr>
        <p:txBody>
          <a:bodyPr/>
          <a:lstStyle/>
          <a:p>
            <a:pPr defTabSz="914377">
              <a:buClr>
                <a:srgbClr val="0070C0"/>
              </a:buClr>
            </a:pPr>
            <a:r>
              <a:rPr lang="en-US" sz="2400" dirty="0">
                <a:solidFill>
                  <a:schemeClr val="bg2">
                    <a:lumMod val="10000"/>
                  </a:schemeClr>
                </a:solidFill>
                <a:latin typeface="Segoe UI" pitchFamily="34" charset="0"/>
                <a:ea typeface="Segoe UI" pitchFamily="34" charset="0"/>
              </a:rPr>
              <a:t>Can modify or create one or more records</a:t>
            </a:r>
          </a:p>
        </p:txBody>
      </p:sp>
      <p:pic>
        <p:nvPicPr>
          <p:cNvPr id="8" name="Picture 7">
            <a:extLst>
              <a:ext uri="{FF2B5EF4-FFF2-40B4-BE49-F238E27FC236}">
                <a16:creationId xmlns:a16="http://schemas.microsoft.com/office/drawing/2014/main" id="{2B65BBF0-895D-4B4F-B003-511DE76C76F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2962" y="2398107"/>
            <a:ext cx="11906076" cy="2834640"/>
          </a:xfrm>
          <a:prstGeom prst="rect">
            <a:avLst/>
          </a:prstGeom>
          <a:ln>
            <a:solidFill>
              <a:schemeClr val="bg1">
                <a:lumMod val="75000"/>
              </a:schemeClr>
            </a:solidFill>
          </a:ln>
        </p:spPr>
      </p:pic>
      <p:sp>
        <p:nvSpPr>
          <p:cNvPr id="3" name="Rectangle 2">
            <a:extLst>
              <a:ext uri="{FF2B5EF4-FFF2-40B4-BE49-F238E27FC236}">
                <a16:creationId xmlns:a16="http://schemas.microsoft.com/office/drawing/2014/main" id="{8C4A0EE5-BAD3-42EE-A668-045FE7183DF6}"/>
              </a:ext>
              <a:ext uri="{C183D7F6-B498-43B3-948B-1728B52AA6E4}">
                <adec:decorative xmlns:adec="http://schemas.microsoft.com/office/drawing/2017/decorative" val="1"/>
              </a:ext>
            </a:extLst>
          </p:cNvPr>
          <p:cNvSpPr/>
          <p:nvPr/>
        </p:nvSpPr>
        <p:spPr bwMode="auto">
          <a:xfrm>
            <a:off x="58453" y="2181225"/>
            <a:ext cx="12133547" cy="31547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6479954"/>
      </p:ext>
    </p:extLst>
  </p:cSld>
  <p:clrMapOvr>
    <a:masterClrMapping/>
  </p:clrMapOvr>
  <mc:AlternateContent xmlns:mc="http://schemas.openxmlformats.org/markup-compatibility/2006" xmlns:p14="http://schemas.microsoft.com/office/powerpoint/2010/main">
    <mc:Choice Requires="p14">
      <p:transition spd="med" p14:dur="700" advTm="87962">
        <p:fade/>
      </p:transition>
    </mc:Choice>
    <mc:Fallback xmlns="">
      <p:transition spd="med" advTm="87962">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E309-5CCB-44DE-9E68-96EB92744A09}"/>
              </a:ext>
            </a:extLst>
          </p:cNvPr>
          <p:cNvSpPr>
            <a:spLocks noGrp="1"/>
          </p:cNvSpPr>
          <p:nvPr>
            <p:ph type="title"/>
          </p:nvPr>
        </p:nvSpPr>
        <p:spPr>
          <a:xfrm>
            <a:off x="425366" y="313172"/>
            <a:ext cx="11341268" cy="520205"/>
          </a:xfrm>
        </p:spPr>
        <p:txBody>
          <a:bodyPr/>
          <a:lstStyle/>
          <a:p>
            <a:pPr marL="0" indent="0">
              <a:buNone/>
            </a:pPr>
            <a:r>
              <a:rPr lang="en-US" dirty="0" err="1">
                <a:solidFill>
                  <a:schemeClr val="tx1"/>
                </a:solidFill>
              </a:rPr>
              <a:t>OnStart</a:t>
            </a:r>
            <a:endParaRPr lang="en-US" dirty="0">
              <a:solidFill>
                <a:schemeClr val="tx1"/>
              </a:solidFill>
            </a:endParaRPr>
          </a:p>
        </p:txBody>
      </p:sp>
      <p:sp>
        <p:nvSpPr>
          <p:cNvPr id="3" name="Text Placeholder 2">
            <a:extLst>
              <a:ext uri="{FF2B5EF4-FFF2-40B4-BE49-F238E27FC236}">
                <a16:creationId xmlns:a16="http://schemas.microsoft.com/office/drawing/2014/main" id="{4F314AA8-A47D-4CFC-A7F5-4E1234DE2FB4}"/>
              </a:ext>
            </a:extLst>
          </p:cNvPr>
          <p:cNvSpPr>
            <a:spLocks noGrp="1"/>
          </p:cNvSpPr>
          <p:nvPr>
            <p:ph type="body" sz="quarter" idx="10"/>
          </p:nvPr>
        </p:nvSpPr>
        <p:spPr>
          <a:xfrm>
            <a:off x="584200" y="844950"/>
            <a:ext cx="11018520" cy="2384385"/>
          </a:xfrm>
        </p:spPr>
        <p:txBody>
          <a:bodyPr/>
          <a:lstStyle/>
          <a:p>
            <a:pPr marL="0" indent="0">
              <a:buNone/>
            </a:pPr>
            <a:r>
              <a:rPr lang="en-US" sz="2400" dirty="0">
                <a:latin typeface="+mn-lt"/>
              </a:rPr>
              <a:t>Formula runs when application starts execution</a:t>
            </a:r>
          </a:p>
          <a:p>
            <a:pPr marL="0" indent="0">
              <a:buNone/>
            </a:pPr>
            <a:r>
              <a:rPr lang="en-US" sz="2400" dirty="0">
                <a:latin typeface="+mn-lt"/>
              </a:rPr>
              <a:t>Set as a property of the first screen</a:t>
            </a:r>
          </a:p>
          <a:p>
            <a:pPr lvl="1">
              <a:buFont typeface="Arial" panose="020B0604020202020204" pitchFamily="34" charset="0"/>
              <a:buChar char="•"/>
            </a:pPr>
            <a:r>
              <a:rPr lang="en-US" dirty="0"/>
              <a:t>Not actually a property of the screen, instead a property of the app</a:t>
            </a:r>
          </a:p>
          <a:p>
            <a:pPr lvl="1">
              <a:buFont typeface="Arial" panose="020B0604020202020204" pitchFamily="34" charset="0"/>
              <a:buChar char="•"/>
            </a:pPr>
            <a:r>
              <a:rPr lang="en-US" dirty="0"/>
              <a:t>Just a convenient place for us to put formula editing temporarily</a:t>
            </a:r>
          </a:p>
          <a:p>
            <a:pPr marL="0" indent="0">
              <a:buNone/>
            </a:pPr>
            <a:r>
              <a:rPr lang="en-US" sz="2400" dirty="0">
                <a:latin typeface="+mn-lt"/>
              </a:rPr>
              <a:t>Useful for preloading data, starting on a particular screen, and other similar scenarios</a:t>
            </a:r>
          </a:p>
          <a:p>
            <a:endParaRPr lang="en-US" sz="2800" dirty="0"/>
          </a:p>
        </p:txBody>
      </p:sp>
      <p:pic>
        <p:nvPicPr>
          <p:cNvPr id="4" name="Picture 3">
            <a:extLst>
              <a:ext uri="{FF2B5EF4-FFF2-40B4-BE49-F238E27FC236}">
                <a16:creationId xmlns:a16="http://schemas.microsoft.com/office/drawing/2014/main" id="{15225DC0-2610-4200-80B4-C44CF53A53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90607" y="3732863"/>
            <a:ext cx="6109616" cy="1768711"/>
          </a:xfrm>
          <a:prstGeom prst="rect">
            <a:avLst/>
          </a:prstGeom>
          <a:ln>
            <a:solidFill>
              <a:schemeClr val="tx1"/>
            </a:solidFill>
          </a:ln>
        </p:spPr>
      </p:pic>
      <p:sp>
        <p:nvSpPr>
          <p:cNvPr id="6" name="Rectangle 5">
            <a:extLst>
              <a:ext uri="{FF2B5EF4-FFF2-40B4-BE49-F238E27FC236}">
                <a16:creationId xmlns:a16="http://schemas.microsoft.com/office/drawing/2014/main" id="{96F46DEB-62A2-40E5-99A5-396E3816485D}"/>
              </a:ext>
              <a:ext uri="{C183D7F6-B498-43B3-948B-1728B52AA6E4}">
                <adec:decorative xmlns:adec="http://schemas.microsoft.com/office/drawing/2017/decorative" val="1"/>
              </a:ext>
            </a:extLst>
          </p:cNvPr>
          <p:cNvSpPr/>
          <p:nvPr/>
        </p:nvSpPr>
        <p:spPr bwMode="auto">
          <a:xfrm>
            <a:off x="584200" y="3495549"/>
            <a:ext cx="9589947" cy="221076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3613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F8D30B-C4DF-491C-AF10-6874F9DCB79E}"/>
              </a:ext>
            </a:extLst>
          </p:cNvPr>
          <p:cNvSpPr>
            <a:spLocks noGrp="1"/>
          </p:cNvSpPr>
          <p:nvPr>
            <p:ph type="title"/>
          </p:nvPr>
        </p:nvSpPr>
        <p:spPr/>
        <p:txBody>
          <a:bodyPr/>
          <a:lstStyle/>
          <a:p>
            <a:r>
              <a:rPr lang="en-US" sz="3200" dirty="0"/>
              <a:t>Using App Checker</a:t>
            </a:r>
          </a:p>
        </p:txBody>
      </p:sp>
      <p:pic>
        <p:nvPicPr>
          <p:cNvPr id="4" name="Picture 3">
            <a:extLst>
              <a:ext uri="{FF2B5EF4-FFF2-40B4-BE49-F238E27FC236}">
                <a16:creationId xmlns:a16="http://schemas.microsoft.com/office/drawing/2014/main" id="{C5E56AC5-0251-4917-8596-C8D14FCE0FDB}"/>
              </a:ext>
            </a:extLst>
          </p:cNvPr>
          <p:cNvPicPr>
            <a:picLocks noChangeAspect="1"/>
          </p:cNvPicPr>
          <p:nvPr/>
        </p:nvPicPr>
        <p:blipFill>
          <a:blip r:embed="rId3"/>
          <a:stretch>
            <a:fillRect/>
          </a:stretch>
        </p:blipFill>
        <p:spPr>
          <a:xfrm>
            <a:off x="431370" y="1508787"/>
            <a:ext cx="3666255" cy="2489328"/>
          </a:xfrm>
          <a:prstGeom prst="rect">
            <a:avLst/>
          </a:prstGeom>
          <a:ln>
            <a:solidFill>
              <a:schemeClr val="tx1"/>
            </a:solidFill>
          </a:ln>
        </p:spPr>
      </p:pic>
      <p:sp>
        <p:nvSpPr>
          <p:cNvPr id="5" name="Rectangle 4">
            <a:extLst>
              <a:ext uri="{FF2B5EF4-FFF2-40B4-BE49-F238E27FC236}">
                <a16:creationId xmlns:a16="http://schemas.microsoft.com/office/drawing/2014/main" id="{AE506A38-B389-4788-A3B5-17D8362B4014}"/>
              </a:ext>
            </a:extLst>
          </p:cNvPr>
          <p:cNvSpPr/>
          <p:nvPr/>
        </p:nvSpPr>
        <p:spPr bwMode="auto">
          <a:xfrm>
            <a:off x="527381" y="1028733"/>
            <a:ext cx="3456384" cy="38404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No Errors</a:t>
            </a:r>
          </a:p>
        </p:txBody>
      </p:sp>
      <p:pic>
        <p:nvPicPr>
          <p:cNvPr id="6" name="Picture 5">
            <a:extLst>
              <a:ext uri="{FF2B5EF4-FFF2-40B4-BE49-F238E27FC236}">
                <a16:creationId xmlns:a16="http://schemas.microsoft.com/office/drawing/2014/main" id="{71834EBC-2FB2-472D-BB7C-8725C2984FB4}"/>
              </a:ext>
            </a:extLst>
          </p:cNvPr>
          <p:cNvPicPr>
            <a:picLocks noChangeAspect="1"/>
          </p:cNvPicPr>
          <p:nvPr/>
        </p:nvPicPr>
        <p:blipFill>
          <a:blip r:embed="rId4"/>
          <a:stretch>
            <a:fillRect/>
          </a:stretch>
        </p:blipFill>
        <p:spPr>
          <a:xfrm>
            <a:off x="431370" y="4773149"/>
            <a:ext cx="3840423" cy="576064"/>
          </a:xfrm>
          <a:prstGeom prst="rect">
            <a:avLst/>
          </a:prstGeom>
          <a:ln>
            <a:solidFill>
              <a:schemeClr val="tx1"/>
            </a:solidFill>
          </a:ln>
        </p:spPr>
      </p:pic>
      <p:sp>
        <p:nvSpPr>
          <p:cNvPr id="7" name="Rectangle 6">
            <a:extLst>
              <a:ext uri="{FF2B5EF4-FFF2-40B4-BE49-F238E27FC236}">
                <a16:creationId xmlns:a16="http://schemas.microsoft.com/office/drawing/2014/main" id="{15E2C9D9-5CEF-4608-BF74-677C2B4C5836}"/>
              </a:ext>
            </a:extLst>
          </p:cNvPr>
          <p:cNvSpPr/>
          <p:nvPr/>
        </p:nvSpPr>
        <p:spPr bwMode="auto">
          <a:xfrm>
            <a:off x="527381" y="4286147"/>
            <a:ext cx="3456384" cy="38404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Errors Detected</a:t>
            </a:r>
          </a:p>
        </p:txBody>
      </p:sp>
      <p:pic>
        <p:nvPicPr>
          <p:cNvPr id="8" name="Picture 7">
            <a:extLst>
              <a:ext uri="{FF2B5EF4-FFF2-40B4-BE49-F238E27FC236}">
                <a16:creationId xmlns:a16="http://schemas.microsoft.com/office/drawing/2014/main" id="{FC584FEC-ED3E-493F-B5CF-4BF430D780BF}"/>
              </a:ext>
            </a:extLst>
          </p:cNvPr>
          <p:cNvPicPr>
            <a:picLocks noChangeAspect="1"/>
          </p:cNvPicPr>
          <p:nvPr/>
        </p:nvPicPr>
        <p:blipFill>
          <a:blip r:embed="rId5"/>
          <a:stretch>
            <a:fillRect/>
          </a:stretch>
        </p:blipFill>
        <p:spPr>
          <a:xfrm>
            <a:off x="4847862" y="2253893"/>
            <a:ext cx="2633268" cy="1744223"/>
          </a:xfrm>
          <a:prstGeom prst="rect">
            <a:avLst/>
          </a:prstGeom>
          <a:ln>
            <a:solidFill>
              <a:schemeClr val="tx1"/>
            </a:solidFill>
          </a:ln>
        </p:spPr>
      </p:pic>
      <p:pic>
        <p:nvPicPr>
          <p:cNvPr id="11" name="Picture 10">
            <a:extLst>
              <a:ext uri="{FF2B5EF4-FFF2-40B4-BE49-F238E27FC236}">
                <a16:creationId xmlns:a16="http://schemas.microsoft.com/office/drawing/2014/main" id="{3496EA22-F088-4CF9-8117-8003EFA0E8F7}"/>
              </a:ext>
            </a:extLst>
          </p:cNvPr>
          <p:cNvPicPr>
            <a:picLocks noChangeAspect="1"/>
          </p:cNvPicPr>
          <p:nvPr/>
        </p:nvPicPr>
        <p:blipFill>
          <a:blip r:embed="rId6"/>
          <a:stretch>
            <a:fillRect/>
          </a:stretch>
        </p:blipFill>
        <p:spPr>
          <a:xfrm>
            <a:off x="8400256" y="221787"/>
            <a:ext cx="2692539" cy="2904216"/>
          </a:xfrm>
          <a:prstGeom prst="rect">
            <a:avLst/>
          </a:prstGeom>
          <a:ln>
            <a:solidFill>
              <a:schemeClr val="tx1"/>
            </a:solidFill>
          </a:ln>
        </p:spPr>
      </p:pic>
      <p:pic>
        <p:nvPicPr>
          <p:cNvPr id="12" name="Picture 11">
            <a:extLst>
              <a:ext uri="{FF2B5EF4-FFF2-40B4-BE49-F238E27FC236}">
                <a16:creationId xmlns:a16="http://schemas.microsoft.com/office/drawing/2014/main" id="{7FB33220-D54D-4182-B518-FF48CACC2B8D}"/>
              </a:ext>
            </a:extLst>
          </p:cNvPr>
          <p:cNvPicPr>
            <a:picLocks noChangeAspect="1"/>
          </p:cNvPicPr>
          <p:nvPr/>
        </p:nvPicPr>
        <p:blipFill>
          <a:blip r:embed="rId7"/>
          <a:stretch>
            <a:fillRect/>
          </a:stretch>
        </p:blipFill>
        <p:spPr>
          <a:xfrm>
            <a:off x="8400257" y="3429000"/>
            <a:ext cx="2777209" cy="2963485"/>
          </a:xfrm>
          <a:prstGeom prst="rect">
            <a:avLst/>
          </a:prstGeom>
          <a:ln>
            <a:solidFill>
              <a:schemeClr val="tx1"/>
            </a:solidFill>
          </a:ln>
        </p:spPr>
      </p:pic>
    </p:spTree>
    <p:extLst>
      <p:ext uri="{BB962C8B-B14F-4D97-AF65-F5344CB8AC3E}">
        <p14:creationId xmlns:p14="http://schemas.microsoft.com/office/powerpoint/2010/main" val="38532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CA73B7-831F-4027-A1F4-C839CCEEEB17}"/>
              </a:ext>
            </a:extLst>
          </p:cNvPr>
          <p:cNvSpPr>
            <a:spLocks noGrp="1"/>
          </p:cNvSpPr>
          <p:nvPr>
            <p:ph idx="1"/>
          </p:nvPr>
        </p:nvSpPr>
        <p:spPr>
          <a:xfrm>
            <a:off x="374470" y="916437"/>
            <a:ext cx="3479362" cy="3204150"/>
          </a:xfrm>
          <a:solidFill>
            <a:schemeClr val="bg1">
              <a:lumMod val="95000"/>
            </a:schemeClr>
          </a:solidFill>
        </p:spPr>
        <p:txBody>
          <a:bodyPr/>
          <a:lstStyle/>
          <a:p>
            <a:pPr marL="0" indent="0">
              <a:buNone/>
            </a:pPr>
            <a:r>
              <a:rPr lang="en-US" sz="2400" dirty="0">
                <a:latin typeface="+mn-lt"/>
                <a:ea typeface="Segoe UI" pitchFamily="34" charset="0"/>
                <a:cs typeface="Segoe UI Light" panose="020B0502040204020203" pitchFamily="34" charset="0"/>
              </a:rPr>
              <a:t>This tool not only finds potential accessibility issues but also explains why each might be a potential problem </a:t>
            </a:r>
            <a:endParaRPr lang="en-US" sz="2400" dirty="0">
              <a:latin typeface="+mn-lt"/>
              <a:cs typeface="Segoe UI Light" panose="020B0502040204020203" pitchFamily="34" charset="0"/>
            </a:endParaRPr>
          </a:p>
        </p:txBody>
      </p:sp>
      <p:sp>
        <p:nvSpPr>
          <p:cNvPr id="3" name="Title 2">
            <a:extLst>
              <a:ext uri="{FF2B5EF4-FFF2-40B4-BE49-F238E27FC236}">
                <a16:creationId xmlns:a16="http://schemas.microsoft.com/office/drawing/2014/main" id="{2CA97003-B4DB-427F-AFDB-D7D8DB04A6C5}"/>
              </a:ext>
            </a:extLst>
          </p:cNvPr>
          <p:cNvSpPr>
            <a:spLocks noGrp="1"/>
          </p:cNvSpPr>
          <p:nvPr>
            <p:ph type="title"/>
          </p:nvPr>
        </p:nvSpPr>
        <p:spPr>
          <a:xfrm>
            <a:off x="304800" y="228601"/>
            <a:ext cx="4831093" cy="687836"/>
          </a:xfrm>
        </p:spPr>
        <p:txBody>
          <a:bodyPr/>
          <a:lstStyle/>
          <a:p>
            <a:r>
              <a:rPr lang="en-US" sz="3200" dirty="0"/>
              <a:t>App Checker - Accessibility</a:t>
            </a:r>
          </a:p>
        </p:txBody>
      </p:sp>
      <p:pic>
        <p:nvPicPr>
          <p:cNvPr id="5" name="Picture 4" descr="A screenshot of a cell phone&#10;&#10;Description automatically generated">
            <a:extLst>
              <a:ext uri="{FF2B5EF4-FFF2-40B4-BE49-F238E27FC236}">
                <a16:creationId xmlns:a16="http://schemas.microsoft.com/office/drawing/2014/main" id="{337D364D-2304-4C02-A29D-9FBE22E30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582" y="3227956"/>
            <a:ext cx="3110753" cy="1828800"/>
          </a:xfrm>
          <a:prstGeom prst="rect">
            <a:avLst/>
          </a:prstGeom>
          <a:ln>
            <a:solidFill>
              <a:schemeClr val="tx1"/>
            </a:solidFill>
          </a:ln>
        </p:spPr>
      </p:pic>
      <p:pic>
        <p:nvPicPr>
          <p:cNvPr id="7" name="Picture 6" descr="A screenshot of a cell phone&#10;&#10;Description automatically generated">
            <a:extLst>
              <a:ext uri="{FF2B5EF4-FFF2-40B4-BE49-F238E27FC236}">
                <a16:creationId xmlns:a16="http://schemas.microsoft.com/office/drawing/2014/main" id="{74F2CEF7-FA15-4A54-AA58-0CC7C48D2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477" y="1352550"/>
            <a:ext cx="2144985" cy="5029200"/>
          </a:xfrm>
          <a:prstGeom prst="rect">
            <a:avLst/>
          </a:prstGeom>
          <a:ln>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38E42A68-11DB-4EE6-AAA6-9F107ECFE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9308" y="2038350"/>
            <a:ext cx="2580549" cy="3657600"/>
          </a:xfrm>
          <a:prstGeom prst="rect">
            <a:avLst/>
          </a:prstGeom>
          <a:ln>
            <a:solidFill>
              <a:schemeClr val="tx1"/>
            </a:solidFill>
          </a:ln>
        </p:spPr>
      </p:pic>
      <p:sp>
        <p:nvSpPr>
          <p:cNvPr id="11" name="Arrow: Right 10">
            <a:extLst>
              <a:ext uri="{FF2B5EF4-FFF2-40B4-BE49-F238E27FC236}">
                <a16:creationId xmlns:a16="http://schemas.microsoft.com/office/drawing/2014/main" id="{0A9AB101-1D18-43DE-B5A0-6FCB2D532296}"/>
              </a:ext>
              <a:ext uri="{C183D7F6-B498-43B3-948B-1728B52AA6E4}">
                <adec:decorative xmlns:adec="http://schemas.microsoft.com/office/drawing/2017/decorative" val="1"/>
              </a:ext>
            </a:extLst>
          </p:cNvPr>
          <p:cNvSpPr/>
          <p:nvPr/>
        </p:nvSpPr>
        <p:spPr bwMode="auto">
          <a:xfrm>
            <a:off x="5841579" y="3774895"/>
            <a:ext cx="444813" cy="367461"/>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dirty="0" err="1">
              <a:solidFill>
                <a:schemeClr val="bg1"/>
              </a:solidFill>
            </a:endParaRPr>
          </a:p>
        </p:txBody>
      </p:sp>
      <p:sp>
        <p:nvSpPr>
          <p:cNvPr id="12" name="Arrow: Right 11">
            <a:extLst>
              <a:ext uri="{FF2B5EF4-FFF2-40B4-BE49-F238E27FC236}">
                <a16:creationId xmlns:a16="http://schemas.microsoft.com/office/drawing/2014/main" id="{7EFB3C08-5E0D-446F-9A8D-24EDC642EC6E}"/>
              </a:ext>
              <a:ext uri="{C183D7F6-B498-43B3-948B-1728B52AA6E4}">
                <adec:decorative xmlns:adec="http://schemas.microsoft.com/office/drawing/2017/decorative" val="1"/>
              </a:ext>
            </a:extLst>
          </p:cNvPr>
          <p:cNvSpPr/>
          <p:nvPr/>
        </p:nvSpPr>
        <p:spPr bwMode="auto">
          <a:xfrm>
            <a:off x="8565287" y="3716726"/>
            <a:ext cx="640264" cy="419924"/>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dirty="0" err="1">
              <a:solidFill>
                <a:schemeClr val="bg1"/>
              </a:solidFill>
            </a:endParaRPr>
          </a:p>
        </p:txBody>
      </p:sp>
      <p:sp>
        <p:nvSpPr>
          <p:cNvPr id="4" name="Rectangle 3">
            <a:extLst>
              <a:ext uri="{FF2B5EF4-FFF2-40B4-BE49-F238E27FC236}">
                <a16:creationId xmlns:a16="http://schemas.microsoft.com/office/drawing/2014/main" id="{21DF50E2-3DD5-43AA-91EA-C2E4C45E9A62}"/>
              </a:ext>
            </a:extLst>
          </p:cNvPr>
          <p:cNvSpPr/>
          <p:nvPr/>
        </p:nvSpPr>
        <p:spPr>
          <a:xfrm>
            <a:off x="304800" y="6219825"/>
            <a:ext cx="3479362" cy="323850"/>
          </a:xfrm>
          <a:prstGeom prst="rect">
            <a:avLst/>
          </a:prstGeom>
          <a:solidFill>
            <a:schemeClr val="bg1">
              <a:lumMod val="95000"/>
            </a:schemeClr>
          </a:solidFill>
        </p:spPr>
        <p:txBody>
          <a:bodyPr wrap="square">
            <a:noAutofit/>
          </a:bodyPr>
          <a:lstStyle/>
          <a:p>
            <a:r>
              <a:rPr lang="en-US" sz="1400" dirty="0"/>
              <a:t>aka.ms/powerappsaccessibilityguidelines</a:t>
            </a:r>
          </a:p>
        </p:txBody>
      </p:sp>
    </p:spTree>
    <p:extLst>
      <p:ext uri="{BB962C8B-B14F-4D97-AF65-F5344CB8AC3E}">
        <p14:creationId xmlns:p14="http://schemas.microsoft.com/office/powerpoint/2010/main" val="262766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9537-2657-42F9-AB16-1E0D432A7FB3}"/>
              </a:ext>
            </a:extLst>
          </p:cNvPr>
          <p:cNvSpPr>
            <a:spLocks noGrp="1"/>
          </p:cNvSpPr>
          <p:nvPr>
            <p:ph type="title"/>
          </p:nvPr>
        </p:nvSpPr>
        <p:spPr/>
        <p:txBody>
          <a:bodyPr/>
          <a:lstStyle/>
          <a:p>
            <a:r>
              <a:rPr lang="en-US" dirty="0"/>
              <a:t>Demo </a:t>
            </a:r>
          </a:p>
        </p:txBody>
      </p:sp>
      <p:pic>
        <p:nvPicPr>
          <p:cNvPr id="7" name="Picture Placeholder 6" descr="Puzzle outline">
            <a:extLst>
              <a:ext uri="{FF2B5EF4-FFF2-40B4-BE49-F238E27FC236}">
                <a16:creationId xmlns:a16="http://schemas.microsoft.com/office/drawing/2014/main" id="{4868421B-7ECD-4937-9309-78CDCF61AB51}"/>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p:pic>
    </p:spTree>
    <p:extLst>
      <p:ext uri="{BB962C8B-B14F-4D97-AF65-F5344CB8AC3E}">
        <p14:creationId xmlns:p14="http://schemas.microsoft.com/office/powerpoint/2010/main" val="28997006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D68D-AD0C-43E1-90DD-D58C6EF99C59}"/>
              </a:ext>
            </a:extLst>
          </p:cNvPr>
          <p:cNvSpPr>
            <a:spLocks noGrp="1"/>
          </p:cNvSpPr>
          <p:nvPr>
            <p:ph type="title"/>
          </p:nvPr>
        </p:nvSpPr>
        <p:spPr/>
        <p:txBody>
          <a:bodyPr/>
          <a:lstStyle/>
          <a:p>
            <a:r>
              <a:rPr lang="en-US" dirty="0"/>
              <a:t>How many screens should a canvas app have?</a:t>
            </a:r>
          </a:p>
        </p:txBody>
      </p:sp>
      <p:pic>
        <p:nvPicPr>
          <p:cNvPr id="5" name="Picture Placeholder 4" descr="Boardroom with solid fill">
            <a:extLst>
              <a:ext uri="{FF2B5EF4-FFF2-40B4-BE49-F238E27FC236}">
                <a16:creationId xmlns:a16="http://schemas.microsoft.com/office/drawing/2014/main" id="{73274913-A42E-44DB-9768-521B239E99B9}"/>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25931208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dirty="0"/>
              <a:t>Use themes to quickly change the appearance of your app</a:t>
            </a:r>
          </a:p>
        </p:txBody>
      </p:sp>
      <p:pic>
        <p:nvPicPr>
          <p:cNvPr id="4" name="New picture" descr="Screenshot of out-of-the-box themes in Power Apps."/>
          <p:cNvPicPr>
            <a:picLocks noChangeAspect="1"/>
          </p:cNvPicPr>
          <p:nvPr/>
        </p:nvPicPr>
        <p:blipFill>
          <a:blip r:embed="rId3"/>
          <a:stretch>
            <a:fillRect/>
          </a:stretch>
        </p:blipFill>
        <p:spPr>
          <a:xfrm>
            <a:off x="3350193" y="1612117"/>
            <a:ext cx="5559350" cy="4572000"/>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0122CA8C-3F62-440F-9E5F-B8B5646371BE}"/>
              </a:ext>
              <a:ext uri="{C183D7F6-B498-43B3-948B-1728B52AA6E4}">
                <adec:decorative xmlns:adec="http://schemas.microsoft.com/office/drawing/2017/decorative" val="1"/>
              </a:ext>
            </a:extLst>
          </p:cNvPr>
          <p:cNvSpPr/>
          <p:nvPr/>
        </p:nvSpPr>
        <p:spPr bwMode="auto">
          <a:xfrm>
            <a:off x="3095625" y="1341112"/>
            <a:ext cx="6115050" cy="515493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Typical properties</a:t>
            </a:r>
          </a:p>
        </p:txBody>
      </p:sp>
      <p:sp>
        <p:nvSpPr>
          <p:cNvPr id="3" name="Subtitle"/>
          <p:cNvSpPr>
            <a:spLocks noGrp="1"/>
          </p:cNvSpPr>
          <p:nvPr>
            <p:ph sz="quarter" idx="10"/>
          </p:nvPr>
        </p:nvSpPr>
        <p:spPr>
          <a:xfrm>
            <a:off x="584200" y="1435100"/>
            <a:ext cx="11018838"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These properties are in effect when the user is not interacting with the control.</a:t>
            </a:r>
          </a:p>
        </p:txBody>
      </p:sp>
      <p:sp>
        <p:nvSpPr>
          <p:cNvPr id="4" name="New shape"/>
          <p:cNvSpPr/>
          <p:nvPr/>
        </p:nvSpPr>
        <p:spPr>
          <a:xfrm>
            <a:off x="609600" y="2517013"/>
            <a:ext cx="10972800" cy="1517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err="1">
                <a:ln>
                  <a:noFill/>
                </a:ln>
                <a:solidFill>
                  <a:srgbClr val="000000"/>
                </a:solidFill>
                <a:effectLst/>
                <a:uLnTx/>
                <a:uFillTx/>
                <a:latin typeface="Segoe UI"/>
                <a:cs typeface="Arial" pitchFamily="34" charset="0"/>
              </a:rPr>
              <a:t>BorderColor</a:t>
            </a:r>
            <a:r>
              <a:rPr kumimoji="0" sz="1800" b="0" i="0" u="none" strike="noStrike" kern="1200" cap="none" spc="0" normalizeH="0" baseline="0" noProof="0" dirty="0">
                <a:ln>
                  <a:noFill/>
                </a:ln>
                <a:solidFill>
                  <a:srgbClr val="000000"/>
                </a:solidFill>
                <a:effectLst/>
                <a:uLnTx/>
                <a:uFillTx/>
                <a:latin typeface="Segoe UI"/>
                <a:cs typeface="Arial" pitchFamily="34" charset="0"/>
              </a:rPr>
              <a:t> - The color of a control's border.</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err="1">
                <a:ln>
                  <a:noFill/>
                </a:ln>
                <a:solidFill>
                  <a:srgbClr val="000000"/>
                </a:solidFill>
                <a:effectLst/>
                <a:uLnTx/>
                <a:uFillTx/>
                <a:latin typeface="Segoe UI"/>
                <a:cs typeface="Arial" pitchFamily="34" charset="0"/>
              </a:rPr>
              <a:t>BorderStyle</a:t>
            </a:r>
            <a:r>
              <a:rPr kumimoji="0" sz="1800" b="0" i="0" u="none" strike="noStrike" kern="1200" cap="none" spc="0" normalizeH="0" baseline="0" noProof="0" dirty="0">
                <a:ln>
                  <a:noFill/>
                </a:ln>
                <a:solidFill>
                  <a:srgbClr val="000000"/>
                </a:solidFill>
                <a:effectLst/>
                <a:uLnTx/>
                <a:uFillTx/>
                <a:latin typeface="Segoe UI"/>
                <a:cs typeface="Arial" pitchFamily="34" charset="0"/>
              </a:rPr>
              <a:t> - Determines whether a control's border is solid, dashed, dotted, or none.</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Color - The color of text in a control.</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Fill - The background color of a control</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Power Apps Studio</a:t>
            </a:r>
          </a:p>
        </p:txBody>
      </p:sp>
      <p:sp>
        <p:nvSpPr>
          <p:cNvPr id="3" name="Subtitle"/>
          <p:cNvSpPr>
            <a:spLocks noGrp="1"/>
          </p:cNvSpPr>
          <p:nvPr>
            <p:ph sz="quarter" idx="10"/>
          </p:nvPr>
        </p:nvSpPr>
        <p:spPr>
          <a:xfrm>
            <a:off x="584200" y="1133614"/>
            <a:ext cx="11018838"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t>Power Apps Studio is where you develop </a:t>
            </a:r>
            <a:r>
              <a:rPr lang="en-US" sz="2400" dirty="0"/>
              <a:t>canvas</a:t>
            </a:r>
            <a:r>
              <a:rPr sz="2400" dirty="0"/>
              <a:t> apps</a:t>
            </a:r>
          </a:p>
        </p:txBody>
      </p:sp>
      <p:pic>
        <p:nvPicPr>
          <p:cNvPr id="6" name="Picture 5">
            <a:extLst>
              <a:ext uri="{FF2B5EF4-FFF2-40B4-BE49-F238E27FC236}">
                <a16:creationId xmlns:a16="http://schemas.microsoft.com/office/drawing/2014/main" id="{4A23F14A-4610-4079-9A64-FCCB003CDF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512997" y="1828800"/>
            <a:ext cx="9016805" cy="4572000"/>
          </a:xfrm>
          <a:prstGeom prst="rect">
            <a:avLst/>
          </a:prstGeom>
          <a:ln>
            <a:solidFill>
              <a:schemeClr val="bg1">
                <a:lumMod val="75000"/>
              </a:schemeClr>
            </a:solidFill>
          </a:ln>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Disabled properties</a:t>
            </a:r>
          </a:p>
        </p:txBody>
      </p:sp>
      <p:sp>
        <p:nvSpPr>
          <p:cNvPr id="3" name="Subtitle"/>
          <p:cNvSpPr>
            <a:spLocks noGrp="1"/>
          </p:cNvSpPr>
          <p:nvPr>
            <p:ph sz="quarter" idx="10"/>
          </p:nvPr>
        </p:nvSpPr>
        <p:spPr>
          <a:xfrm>
            <a:off x="586581" y="1281735"/>
            <a:ext cx="11018838"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These properties are in effect when the control is disabled.</a:t>
            </a:r>
          </a:p>
        </p:txBody>
      </p:sp>
      <p:sp>
        <p:nvSpPr>
          <p:cNvPr id="4" name="New shape"/>
          <p:cNvSpPr/>
          <p:nvPr/>
        </p:nvSpPr>
        <p:spPr>
          <a:xfrm>
            <a:off x="609600" y="2111629"/>
            <a:ext cx="10972800" cy="749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err="1">
                <a:ln>
                  <a:noFill/>
                </a:ln>
                <a:solidFill>
                  <a:srgbClr val="000000"/>
                </a:solidFill>
                <a:effectLst/>
                <a:uLnTx/>
                <a:uFillTx/>
                <a:latin typeface="Segoe UI"/>
                <a:cs typeface="Arial" pitchFamily="34" charset="0"/>
              </a:rPr>
              <a:t>DisabledColor</a:t>
            </a:r>
            <a:r>
              <a:rPr kumimoji="0" sz="1800" b="0" i="0" u="none" strike="noStrike" kern="1200" cap="none" spc="0" normalizeH="0" baseline="0" noProof="0" dirty="0">
                <a:ln>
                  <a:noFill/>
                </a:ln>
                <a:solidFill>
                  <a:srgbClr val="000000"/>
                </a:solidFill>
                <a:effectLst/>
                <a:uLnTx/>
                <a:uFillTx/>
                <a:latin typeface="Segoe UI"/>
                <a:cs typeface="Arial" pitchFamily="34" charset="0"/>
              </a:rPr>
              <a:t> - The color of text in a control if its </a:t>
            </a:r>
            <a:r>
              <a:rPr kumimoji="0" sz="1800" b="1" i="0" u="none" strike="noStrike" kern="1200" cap="none" spc="0" normalizeH="0" baseline="0" noProof="0" dirty="0" err="1">
                <a:ln>
                  <a:noFill/>
                </a:ln>
                <a:solidFill>
                  <a:srgbClr val="000000"/>
                </a:solidFill>
                <a:effectLst/>
                <a:uLnTx/>
                <a:uFillTx/>
                <a:latin typeface="Segoe UI"/>
                <a:cs typeface="Arial" pitchFamily="34" charset="0"/>
              </a:rPr>
              <a:t>DisplayMode</a:t>
            </a:r>
            <a:r>
              <a:rPr kumimoji="0" sz="1800" b="0" i="0" u="none" strike="noStrike" kern="1200" cap="none" spc="0" normalizeH="0" baseline="0" noProof="0" dirty="0">
                <a:ln>
                  <a:noFill/>
                </a:ln>
                <a:solidFill>
                  <a:srgbClr val="000000"/>
                </a:solidFill>
                <a:effectLst/>
                <a:uLnTx/>
                <a:uFillTx/>
                <a:latin typeface="Segoe UI"/>
                <a:cs typeface="Arial" pitchFamily="34" charset="0"/>
              </a:rPr>
              <a:t> property is set to </a:t>
            </a:r>
            <a:r>
              <a:rPr kumimoji="0" sz="1800" b="1" i="0" u="none" strike="noStrike" kern="1200" cap="none" spc="0" normalizeH="0" baseline="0" noProof="0" dirty="0">
                <a:ln>
                  <a:noFill/>
                </a:ln>
                <a:solidFill>
                  <a:srgbClr val="000000"/>
                </a:solidFill>
                <a:effectLst/>
                <a:uLnTx/>
                <a:uFillTx/>
                <a:latin typeface="Segoe UI"/>
                <a:cs typeface="Arial" pitchFamily="34" charset="0"/>
              </a:rPr>
              <a:t>Disabled</a:t>
            </a:r>
            <a:r>
              <a:rPr kumimoji="0" sz="1800" b="0" i="0" u="none" strike="noStrike" kern="1200" cap="none" spc="0" normalizeH="0" baseline="0" noProof="0" dirty="0">
                <a:ln>
                  <a:noFill/>
                </a:ln>
                <a:solidFill>
                  <a:srgbClr val="000000"/>
                </a:solidFill>
                <a:effectLst/>
                <a:uLnTx/>
                <a:uFillTx/>
                <a:latin typeface="Segoe UI"/>
                <a:cs typeface="Arial" pitchFamily="34" charset="0"/>
              </a:rPr>
              <a:t>.</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err="1">
                <a:ln>
                  <a:noFill/>
                </a:ln>
                <a:solidFill>
                  <a:srgbClr val="000000"/>
                </a:solidFill>
                <a:effectLst/>
                <a:uLnTx/>
                <a:uFillTx/>
                <a:latin typeface="Segoe UI"/>
                <a:cs typeface="Arial" pitchFamily="34" charset="0"/>
              </a:rPr>
              <a:t>DisabledFill</a:t>
            </a:r>
            <a:r>
              <a:rPr kumimoji="0" sz="1800" b="0" i="0" u="none" strike="noStrike" kern="1200" cap="none" spc="0" normalizeH="0" baseline="0" noProof="0" dirty="0">
                <a:ln>
                  <a:noFill/>
                </a:ln>
                <a:solidFill>
                  <a:srgbClr val="000000"/>
                </a:solidFill>
                <a:effectLst/>
                <a:uLnTx/>
                <a:uFillTx/>
                <a:latin typeface="Segoe UI"/>
                <a:cs typeface="Arial" pitchFamily="34" charset="0"/>
              </a:rPr>
              <a:t> - The background color of a control if its </a:t>
            </a:r>
            <a:r>
              <a:rPr kumimoji="0" sz="1800" b="1" i="0" u="none" strike="noStrike" kern="1200" cap="none" spc="0" normalizeH="0" baseline="0" noProof="0" dirty="0" err="1">
                <a:ln>
                  <a:noFill/>
                </a:ln>
                <a:solidFill>
                  <a:srgbClr val="000000"/>
                </a:solidFill>
                <a:effectLst/>
                <a:uLnTx/>
                <a:uFillTx/>
                <a:latin typeface="Segoe UI"/>
                <a:cs typeface="Arial" pitchFamily="34" charset="0"/>
              </a:rPr>
              <a:t>DisplayMode</a:t>
            </a:r>
            <a:r>
              <a:rPr kumimoji="0" sz="1800" b="0" i="0" u="none" strike="noStrike" kern="1200" cap="none" spc="0" normalizeH="0" baseline="0" noProof="0" dirty="0">
                <a:ln>
                  <a:noFill/>
                </a:ln>
                <a:solidFill>
                  <a:srgbClr val="000000"/>
                </a:solidFill>
                <a:effectLst/>
                <a:uLnTx/>
                <a:uFillTx/>
                <a:latin typeface="Segoe UI"/>
                <a:cs typeface="Arial" pitchFamily="34" charset="0"/>
              </a:rPr>
              <a:t> property is set to </a:t>
            </a:r>
            <a:r>
              <a:rPr kumimoji="0" sz="1800" b="1" i="0" u="none" strike="noStrike" kern="1200" cap="none" spc="0" normalizeH="0" baseline="0" noProof="0" dirty="0">
                <a:ln>
                  <a:noFill/>
                </a:ln>
                <a:solidFill>
                  <a:srgbClr val="000000"/>
                </a:solidFill>
                <a:effectLst/>
                <a:uLnTx/>
                <a:uFillTx/>
                <a:latin typeface="Segoe UI"/>
                <a:cs typeface="Arial" pitchFamily="34" charset="0"/>
              </a:rPr>
              <a:t>Disabled</a:t>
            </a:r>
            <a:r>
              <a:rPr kumimoji="0" sz="1800" b="0" i="0" u="none" strike="noStrike" kern="1200" cap="none" spc="0" normalizeH="0" baseline="0" noProof="0" dirty="0">
                <a:ln>
                  <a:noFill/>
                </a:ln>
                <a:solidFill>
                  <a:srgbClr val="000000"/>
                </a:solidFill>
                <a:effectLst/>
                <a:uLnTx/>
                <a:uFillTx/>
                <a:latin typeface="Segoe UI"/>
                <a:cs typeface="Arial" pitchFamily="34" charset="0"/>
              </a:rPr>
              <a: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Hover properties</a:t>
            </a:r>
          </a:p>
        </p:txBody>
      </p:sp>
      <p:sp>
        <p:nvSpPr>
          <p:cNvPr id="3" name="Subtitle"/>
          <p:cNvSpPr>
            <a:spLocks noGrp="1"/>
          </p:cNvSpPr>
          <p:nvPr>
            <p:ph sz="quarter" idx="10"/>
          </p:nvPr>
        </p:nvSpPr>
        <p:spPr>
          <a:xfrm>
            <a:off x="586581" y="1207428"/>
            <a:ext cx="11018838" cy="55399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These properties are in effect when the user hovers over the control with a mouse.</a:t>
            </a:r>
          </a:p>
        </p:txBody>
      </p:sp>
      <p:sp>
        <p:nvSpPr>
          <p:cNvPr id="4" name="New shape"/>
          <p:cNvSpPr/>
          <p:nvPr/>
        </p:nvSpPr>
        <p:spPr>
          <a:xfrm>
            <a:off x="609600" y="2517013"/>
            <a:ext cx="10972800" cy="749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a:ln>
                  <a:noFill/>
                </a:ln>
                <a:solidFill>
                  <a:srgbClr val="000000"/>
                </a:solidFill>
                <a:effectLst/>
                <a:uLnTx/>
                <a:uFillTx/>
                <a:latin typeface="Segoe UI"/>
                <a:cs typeface="Arial" pitchFamily="34" charset="0"/>
              </a:rPr>
              <a:t>HoverColor - The color of the text in a control when the user keeps the mouse pointer on it.</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a:ln>
                  <a:noFill/>
                </a:ln>
                <a:solidFill>
                  <a:srgbClr val="000000"/>
                </a:solidFill>
                <a:effectLst/>
                <a:uLnTx/>
                <a:uFillTx/>
                <a:latin typeface="Segoe UI"/>
                <a:cs typeface="Arial" pitchFamily="34" charset="0"/>
              </a:rPr>
              <a:t>HoverFill - The background color of a control when the user keeps the mouse pointer on it.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Some color settings are only controlled by the theme</a:t>
            </a:r>
          </a:p>
        </p:txBody>
      </p:sp>
      <p:sp>
        <p:nvSpPr>
          <p:cNvPr id="3" name="Subtitle"/>
          <p:cNvSpPr>
            <a:spLocks noGrp="1"/>
          </p:cNvSpPr>
          <p:nvPr>
            <p:ph sz="quarter" idx="10"/>
          </p:nvPr>
        </p:nvSpPr>
        <p:spPr>
          <a:xfrm>
            <a:off x="586581" y="1299761"/>
            <a:ext cx="11018838"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There are certain aspects of controls that cannot be altered and are specific to the theme that you select.</a:t>
            </a:r>
          </a:p>
        </p:txBody>
      </p:sp>
      <p:sp>
        <p:nvSpPr>
          <p:cNvPr id="4" name="New shape"/>
          <p:cNvSpPr/>
          <p:nvPr/>
        </p:nvSpPr>
        <p:spPr>
          <a:xfrm>
            <a:off x="586581" y="2409613"/>
            <a:ext cx="5181600" cy="3054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In Power Apps Studio, add the </a:t>
            </a:r>
            <a:r>
              <a:rPr kumimoji="0" sz="1800" b="1" i="0" u="none" strike="noStrike" kern="1200" cap="none" spc="0" normalizeH="0" baseline="0" noProof="0" dirty="0">
                <a:ln>
                  <a:noFill/>
                </a:ln>
                <a:solidFill>
                  <a:srgbClr val="000000"/>
                </a:solidFill>
                <a:effectLst/>
                <a:uLnTx/>
                <a:uFillTx/>
                <a:latin typeface="Segoe UI"/>
                <a:cs typeface="Arial" pitchFamily="34" charset="0"/>
              </a:rPr>
              <a:t>Date picker</a:t>
            </a:r>
            <a:r>
              <a:rPr kumimoji="0" sz="1800" b="0" i="0" u="none" strike="noStrike" kern="1200" cap="none" spc="0" normalizeH="0" baseline="0" noProof="0" dirty="0">
                <a:ln>
                  <a:noFill/>
                </a:ln>
                <a:solidFill>
                  <a:srgbClr val="000000"/>
                </a:solidFill>
                <a:effectLst/>
                <a:uLnTx/>
                <a:uFillTx/>
                <a:latin typeface="Segoe UI"/>
                <a:cs typeface="Arial" pitchFamily="34" charset="0"/>
              </a:rPr>
              <a:t> control.</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Put the app in preview mode and select the control so that it opens.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The color at the top of the </a:t>
            </a:r>
            <a:r>
              <a:rPr kumimoji="0" sz="1800" b="1" i="0" u="none" strike="noStrike" kern="1200" cap="none" spc="0" normalizeH="0" baseline="0" noProof="0" dirty="0">
                <a:ln>
                  <a:noFill/>
                </a:ln>
                <a:solidFill>
                  <a:srgbClr val="000000"/>
                </a:solidFill>
                <a:effectLst/>
                <a:uLnTx/>
                <a:uFillTx/>
                <a:latin typeface="Segoe UI"/>
                <a:cs typeface="Arial" pitchFamily="34" charset="0"/>
              </a:rPr>
              <a:t>Date picker</a:t>
            </a:r>
            <a:r>
              <a:rPr kumimoji="0" sz="1800" b="0" i="0" u="none" strike="noStrike" kern="1200" cap="none" spc="0" normalizeH="0" baseline="0" noProof="0" dirty="0">
                <a:ln>
                  <a:noFill/>
                </a:ln>
                <a:solidFill>
                  <a:srgbClr val="000000"/>
                </a:solidFill>
                <a:effectLst/>
                <a:uLnTx/>
                <a:uFillTx/>
                <a:latin typeface="Segoe UI"/>
                <a:cs typeface="Arial" pitchFamily="34" charset="0"/>
              </a:rPr>
              <a:t> control is specific to the theme, meaning there isn't a control property you can change to set the color manually. To change the color of that background you would have to select a different theme.</a:t>
            </a:r>
          </a:p>
        </p:txBody>
      </p:sp>
      <p:pic>
        <p:nvPicPr>
          <p:cNvPr id="5" name="New picture" descr="Screenshot of the Date Picker Control with color set by theme."/>
          <p:cNvPicPr>
            <a:picLocks noChangeAspect="1"/>
          </p:cNvPicPr>
          <p:nvPr/>
        </p:nvPicPr>
        <p:blipFill>
          <a:blip r:embed="rId3"/>
          <a:stretch>
            <a:fillRect/>
          </a:stretch>
        </p:blipFill>
        <p:spPr>
          <a:xfrm>
            <a:off x="7736240" y="2409613"/>
            <a:ext cx="2741275" cy="3657600"/>
          </a:xfrm>
          <a:prstGeom prst="rect">
            <a:avLst/>
          </a:prstGeom>
          <a:ln>
            <a:solidFill>
              <a:schemeClr val="bg1">
                <a:lumMod val="85000"/>
              </a:schemeClr>
            </a:solid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237281"/>
            <a:ext cx="11018520" cy="548640"/>
          </a:xfrm>
        </p:spPr>
        <p:txBody>
          <a:bodyPr/>
          <a:lstStyle>
            <a:lvl1pPr>
              <a:defRPr>
                <a:solidFill>
                  <a:schemeClr val="tx1"/>
                </a:solidFill>
              </a:defRPr>
            </a:lvl1pPr>
          </a:lstStyle>
          <a:p>
            <a:r>
              <a:rPr lang="en-US" dirty="0"/>
              <a:t>Icons</a:t>
            </a:r>
          </a:p>
        </p:txBody>
      </p:sp>
      <p:sp>
        <p:nvSpPr>
          <p:cNvPr id="3" name="Subtitle"/>
          <p:cNvSpPr>
            <a:spLocks noGrp="1"/>
          </p:cNvSpPr>
          <p:nvPr>
            <p:ph sz="quarter" idx="10"/>
          </p:nvPr>
        </p:nvSpPr>
        <p:spPr>
          <a:xfrm>
            <a:off x="563562" y="867940"/>
            <a:ext cx="11018838"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When designing your app, utilize </a:t>
            </a:r>
            <a:r>
              <a:rPr lang="en-US" sz="2400" dirty="0">
                <a:latin typeface="+mn-lt"/>
              </a:rPr>
              <a:t>s</a:t>
            </a:r>
            <a:r>
              <a:rPr sz="2400" dirty="0">
                <a:latin typeface="+mn-lt"/>
              </a:rPr>
              <a:t>hapes and </a:t>
            </a:r>
            <a:r>
              <a:rPr lang="en-US" sz="2400" dirty="0">
                <a:latin typeface="+mn-lt"/>
              </a:rPr>
              <a:t>i</a:t>
            </a:r>
            <a:r>
              <a:rPr sz="2400" dirty="0">
                <a:latin typeface="+mn-lt"/>
              </a:rPr>
              <a:t>con controls when possible to enhance the user experience of your app.</a:t>
            </a:r>
          </a:p>
        </p:txBody>
      </p:sp>
      <p:pic>
        <p:nvPicPr>
          <p:cNvPr id="4" name="New picture" descr="Screenshot of the Icons Controls drop-down menu."/>
          <p:cNvPicPr/>
          <p:nvPr/>
        </p:nvPicPr>
        <p:blipFill>
          <a:blip r:embed="rId3"/>
          <a:stretch>
            <a:fillRect/>
          </a:stretch>
        </p:blipFill>
        <p:spPr>
          <a:xfrm>
            <a:off x="1130460" y="2138235"/>
            <a:ext cx="9136284" cy="3129777"/>
          </a:xfrm>
          <a:prstGeom prst="rect">
            <a:avLst/>
          </a:prstGeom>
          <a:ln>
            <a:solidFill>
              <a:schemeClr val="bg1">
                <a:lumMod val="85000"/>
              </a:schemeClr>
            </a:solidFill>
          </a:ln>
        </p:spPr>
      </p:pic>
      <p:sp>
        <p:nvSpPr>
          <p:cNvPr id="6" name="Rectangle 5">
            <a:extLst>
              <a:ext uri="{FF2B5EF4-FFF2-40B4-BE49-F238E27FC236}">
                <a16:creationId xmlns:a16="http://schemas.microsoft.com/office/drawing/2014/main" id="{1CB467A5-332A-472C-AA0E-FD9C7B226975}"/>
              </a:ext>
              <a:ext uri="{C183D7F6-B498-43B3-948B-1728B52AA6E4}">
                <adec:decorative xmlns:adec="http://schemas.microsoft.com/office/drawing/2017/decorative" val="1"/>
              </a:ext>
            </a:extLst>
          </p:cNvPr>
          <p:cNvSpPr/>
          <p:nvPr/>
        </p:nvSpPr>
        <p:spPr bwMode="auto">
          <a:xfrm>
            <a:off x="620841" y="1873289"/>
            <a:ext cx="10132040" cy="363626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Including images</a:t>
            </a:r>
          </a:p>
        </p:txBody>
      </p:sp>
      <p:sp>
        <p:nvSpPr>
          <p:cNvPr id="4" name="New shape"/>
          <p:cNvSpPr/>
          <p:nvPr/>
        </p:nvSpPr>
        <p:spPr>
          <a:xfrm>
            <a:off x="437792" y="1334529"/>
            <a:ext cx="5181600" cy="40531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03200" tIns="203200" rIns="203200" bIns="203200" rtlCol="0" anchor="ctr">
            <a:spAutoFit/>
          </a:bodyPr>
          <a:lstStyle/>
          <a:p>
            <a:pPr marL="0" marR="0" lvl="0" indent="0" defTabSz="914400" rtl="0" eaLnBrk="1" fontAlgn="auto" latinLnBrk="0" hangingPunct="1">
              <a:lnSpc>
                <a:spcPct val="100000"/>
              </a:lnSpc>
              <a:spcBef>
                <a:spcPct val="43750"/>
              </a:spcBef>
              <a:spcAft>
                <a:spcPct val="43750"/>
              </a:spcAft>
              <a:buClrTx/>
              <a:buSzTx/>
              <a:buFontTx/>
              <a:buNone/>
              <a:tabLst/>
              <a:defRPr/>
            </a:pPr>
            <a:r>
              <a:rPr kumimoji="0" sz="2200" b="1" i="0" u="none" strike="noStrike" kern="1200" cap="none" spc="0" normalizeH="0" baseline="0" noProof="0" dirty="0">
                <a:ln>
                  <a:noFill/>
                </a:ln>
                <a:solidFill>
                  <a:srgbClr val="000000"/>
                </a:solidFill>
                <a:effectLst/>
                <a:uLnTx/>
                <a:uFillTx/>
                <a:latin typeface="Segoe UI"/>
                <a:cs typeface="Arial" pitchFamily="34" charset="0"/>
              </a:rPr>
              <a:t>Image</a:t>
            </a:r>
            <a:r>
              <a:rPr kumimoji="0" sz="2200" b="0" i="0" u="none" strike="noStrike" kern="1200" cap="none" spc="0" normalizeH="0" baseline="0" noProof="0" dirty="0">
                <a:ln>
                  <a:noFill/>
                </a:ln>
                <a:solidFill>
                  <a:srgbClr val="000000"/>
                </a:solidFill>
                <a:effectLst/>
                <a:uLnTx/>
                <a:uFillTx/>
                <a:latin typeface="Segoe UI"/>
                <a:cs typeface="Arial" pitchFamily="34" charset="0"/>
              </a:rPr>
              <a:t> - The name of the image that appears in an image</a:t>
            </a:r>
          </a:p>
          <a:p>
            <a:pPr marL="0" marR="0" lvl="0" indent="0" defTabSz="914400" rtl="0" eaLnBrk="1" fontAlgn="auto" latinLnBrk="0" hangingPunct="1">
              <a:lnSpc>
                <a:spcPct val="100000"/>
              </a:lnSpc>
              <a:spcBef>
                <a:spcPct val="43750"/>
              </a:spcBef>
              <a:spcAft>
                <a:spcPct val="43750"/>
              </a:spcAft>
              <a:buClrTx/>
              <a:buSzTx/>
              <a:buFontTx/>
              <a:buNone/>
              <a:tabLst/>
              <a:defRPr/>
            </a:pPr>
            <a:r>
              <a:rPr kumimoji="0" sz="2200" b="1" i="0" u="none" strike="noStrike" kern="1200" cap="none" spc="0" normalizeH="0" baseline="0" noProof="0" dirty="0">
                <a:ln>
                  <a:noFill/>
                </a:ln>
                <a:solidFill>
                  <a:srgbClr val="000000"/>
                </a:solidFill>
                <a:effectLst/>
                <a:uLnTx/>
                <a:uFillTx/>
                <a:latin typeface="Segoe UI"/>
                <a:cs typeface="Arial" pitchFamily="34" charset="0"/>
              </a:rPr>
              <a:t>Image Position</a:t>
            </a:r>
            <a:r>
              <a:rPr kumimoji="0" sz="2200" b="0" i="0" u="none" strike="noStrike" kern="1200" cap="none" spc="0" normalizeH="0" baseline="0" noProof="0" dirty="0">
                <a:ln>
                  <a:noFill/>
                </a:ln>
                <a:solidFill>
                  <a:srgbClr val="000000"/>
                </a:solidFill>
                <a:effectLst/>
                <a:uLnTx/>
                <a:uFillTx/>
                <a:latin typeface="Segoe UI"/>
                <a:cs typeface="Arial" pitchFamily="34" charset="0"/>
              </a:rPr>
              <a:t> - The position (Fill, Fit, Stretch, Tile, or Center) of the image in a screen or a control if it isn't the same size as the image.</a:t>
            </a:r>
          </a:p>
          <a:p>
            <a:pPr marL="0" marR="0" lvl="0" indent="0" defTabSz="914400" rtl="0" eaLnBrk="1" fontAlgn="auto" latinLnBrk="0" hangingPunct="1">
              <a:lnSpc>
                <a:spcPct val="100000"/>
              </a:lnSpc>
              <a:spcBef>
                <a:spcPct val="43750"/>
              </a:spcBef>
              <a:spcAft>
                <a:spcPct val="43750"/>
              </a:spcAft>
              <a:buClrTx/>
              <a:buSzTx/>
              <a:buFontTx/>
              <a:buNone/>
              <a:tabLst/>
              <a:defRPr/>
            </a:pPr>
            <a:r>
              <a:rPr kumimoji="0" sz="2200" b="1" i="0" u="none" strike="noStrike" kern="1200" cap="none" spc="0" normalizeH="0" baseline="0" noProof="0" dirty="0">
                <a:ln>
                  <a:noFill/>
                </a:ln>
                <a:solidFill>
                  <a:srgbClr val="000000"/>
                </a:solidFill>
                <a:effectLst/>
                <a:uLnTx/>
                <a:uFillTx/>
                <a:latin typeface="Segoe UI"/>
                <a:cs typeface="Arial" pitchFamily="34" charset="0"/>
              </a:rPr>
              <a:t>Transparency</a:t>
            </a:r>
            <a:r>
              <a:rPr kumimoji="0" sz="2200" b="0" i="0" u="none" strike="noStrike" kern="1200" cap="none" spc="0" normalizeH="0" baseline="0" noProof="0" dirty="0">
                <a:ln>
                  <a:noFill/>
                </a:ln>
                <a:solidFill>
                  <a:srgbClr val="000000"/>
                </a:solidFill>
                <a:effectLst/>
                <a:uLnTx/>
                <a:uFillTx/>
                <a:latin typeface="Segoe UI"/>
                <a:cs typeface="Arial" pitchFamily="34" charset="0"/>
              </a:rPr>
              <a:t> - The degree to which the controls behind an image remain visible.</a:t>
            </a:r>
          </a:p>
        </p:txBody>
      </p:sp>
      <p:pic>
        <p:nvPicPr>
          <p:cNvPr id="7" name="Picture 6">
            <a:extLst>
              <a:ext uri="{FF2B5EF4-FFF2-40B4-BE49-F238E27FC236}">
                <a16:creationId xmlns:a16="http://schemas.microsoft.com/office/drawing/2014/main" id="{90EA6B7E-5AF3-489E-80E8-975E969E60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87539" y="1334529"/>
            <a:ext cx="6047510" cy="4572000"/>
          </a:xfrm>
          <a:prstGeom prst="rect">
            <a:avLst/>
          </a:prstGeom>
          <a:ln w="3175">
            <a:solidFill>
              <a:schemeClr val="tx1"/>
            </a:solidFill>
          </a:ln>
        </p:spPr>
      </p:pic>
      <p:sp>
        <p:nvSpPr>
          <p:cNvPr id="3" name="Rectangle 2">
            <a:extLst>
              <a:ext uri="{FF2B5EF4-FFF2-40B4-BE49-F238E27FC236}">
                <a16:creationId xmlns:a16="http://schemas.microsoft.com/office/drawing/2014/main" id="{4EF32C61-4764-4605-B4F9-18B55B94C37B}"/>
              </a:ext>
              <a:ext uri="{C183D7F6-B498-43B3-948B-1728B52AA6E4}">
                <adec:decorative xmlns:adec="http://schemas.microsoft.com/office/drawing/2017/decorative" val="1"/>
              </a:ext>
            </a:extLst>
          </p:cNvPr>
          <p:cNvSpPr/>
          <p:nvPr/>
        </p:nvSpPr>
        <p:spPr bwMode="auto">
          <a:xfrm>
            <a:off x="5705476" y="1228725"/>
            <a:ext cx="6297720" cy="481965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156253"/>
            <a:ext cx="11018520" cy="548640"/>
          </a:xfrm>
        </p:spPr>
        <p:txBody>
          <a:bodyPr/>
          <a:lstStyle>
            <a:lvl1pPr>
              <a:defRPr>
                <a:solidFill>
                  <a:schemeClr val="tx1"/>
                </a:solidFill>
              </a:defRPr>
            </a:lvl1pPr>
          </a:lstStyle>
          <a:p>
            <a:r>
              <a:rPr lang="en-US" dirty="0"/>
              <a:t>Personalization</a:t>
            </a:r>
          </a:p>
        </p:txBody>
      </p:sp>
      <p:sp>
        <p:nvSpPr>
          <p:cNvPr id="3" name="Subtitle"/>
          <p:cNvSpPr>
            <a:spLocks noGrp="1"/>
          </p:cNvSpPr>
          <p:nvPr>
            <p:ph sz="quarter" idx="10"/>
          </p:nvPr>
        </p:nvSpPr>
        <p:spPr>
          <a:xfrm>
            <a:off x="584199" y="704893"/>
            <a:ext cx="11519438" cy="92333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400" dirty="0">
                <a:latin typeface="+mn-lt"/>
              </a:rPr>
              <a:t>In Power Apps, you can show information about the current user with the User() function.</a:t>
            </a:r>
          </a:p>
        </p:txBody>
      </p:sp>
      <p:sp>
        <p:nvSpPr>
          <p:cNvPr id="5" name="New shape"/>
          <p:cNvSpPr/>
          <p:nvPr/>
        </p:nvSpPr>
        <p:spPr>
          <a:xfrm>
            <a:off x="6498528" y="1696117"/>
            <a:ext cx="5181600" cy="38465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On the </a:t>
            </a:r>
            <a:r>
              <a:rPr kumimoji="0" sz="1600" b="1" i="0" u="none" strike="noStrike" kern="1200" cap="none" spc="0" normalizeH="0" baseline="0" noProof="0" dirty="0">
                <a:ln>
                  <a:noFill/>
                </a:ln>
                <a:solidFill>
                  <a:srgbClr val="000000"/>
                </a:solidFill>
                <a:effectLst/>
                <a:uLnTx/>
                <a:uFillTx/>
                <a:cs typeface="Arial" pitchFamily="34" charset="0"/>
              </a:rPr>
              <a:t>Insert</a:t>
            </a:r>
            <a:r>
              <a:rPr kumimoji="0" sz="1600" b="0" i="0" u="none" strike="noStrike" kern="1200" cap="none" spc="0" normalizeH="0" baseline="0" noProof="0" dirty="0">
                <a:ln>
                  <a:noFill/>
                </a:ln>
                <a:solidFill>
                  <a:srgbClr val="000000"/>
                </a:solidFill>
                <a:effectLst/>
                <a:uLnTx/>
                <a:uFillTx/>
                <a:cs typeface="Arial" pitchFamily="34" charset="0"/>
              </a:rPr>
              <a:t> tab, click or tap </a:t>
            </a:r>
            <a:r>
              <a:rPr kumimoji="0" sz="1600" b="1" i="0" u="none" strike="noStrike" kern="1200" cap="none" spc="0" normalizeH="0" baseline="0" noProof="0" dirty="0">
                <a:ln>
                  <a:noFill/>
                </a:ln>
                <a:solidFill>
                  <a:srgbClr val="000000"/>
                </a:solidFill>
                <a:effectLst/>
                <a:uLnTx/>
                <a:uFillTx/>
                <a:cs typeface="Arial" pitchFamily="34" charset="0"/>
              </a:rPr>
              <a:t>Media</a:t>
            </a:r>
            <a:r>
              <a:rPr kumimoji="0" sz="1600" b="0" i="0" u="none" strike="noStrike" kern="1200" cap="none" spc="0" normalizeH="0" baseline="0" noProof="0" dirty="0">
                <a:ln>
                  <a:noFill/>
                </a:ln>
                <a:solidFill>
                  <a:srgbClr val="000000"/>
                </a:solidFill>
                <a:effectLst/>
                <a:uLnTx/>
                <a:uFillTx/>
                <a:cs typeface="Arial" pitchFamily="34" charset="0"/>
              </a:rPr>
              <a:t>, and then click or tap </a:t>
            </a:r>
            <a:r>
              <a:rPr kumimoji="0" sz="1600" b="1" i="0" u="none" strike="noStrike" kern="1200" cap="none" spc="0" normalizeH="0" baseline="0" noProof="0" dirty="0">
                <a:ln>
                  <a:noFill/>
                </a:ln>
                <a:solidFill>
                  <a:srgbClr val="000000"/>
                </a:solidFill>
                <a:effectLst/>
                <a:uLnTx/>
                <a:uFillTx/>
                <a:cs typeface="Arial" pitchFamily="34" charset="0"/>
              </a:rPr>
              <a:t>Image</a:t>
            </a:r>
            <a:r>
              <a:rPr kumimoji="0" sz="1600" b="0" i="0" u="none" strike="noStrike" kern="1200" cap="none" spc="0" normalizeH="0" baseline="0" noProof="0" dirty="0">
                <a:ln>
                  <a:noFill/>
                </a:ln>
                <a:solidFill>
                  <a:srgbClr val="000000"/>
                </a:solidFill>
                <a:effectLst/>
                <a:uLnTx/>
                <a:uFillTx/>
                <a:cs typeface="Arial" pitchFamily="34" charset="0"/>
              </a:rPr>
              <a:t>.</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Set the </a:t>
            </a:r>
            <a:r>
              <a:rPr kumimoji="0" sz="1600" b="1" i="0" u="none" strike="noStrike" kern="1200" cap="none" spc="0" normalizeH="0" baseline="0" noProof="0" dirty="0">
                <a:ln>
                  <a:noFill/>
                </a:ln>
                <a:solidFill>
                  <a:srgbClr val="000000"/>
                </a:solidFill>
                <a:effectLst/>
                <a:uLnTx/>
                <a:uFillTx/>
                <a:cs typeface="Arial" pitchFamily="34" charset="0"/>
              </a:rPr>
              <a:t>Image</a:t>
            </a:r>
            <a:r>
              <a:rPr kumimoji="0" sz="1600" b="0" i="0" u="none" strike="noStrike" kern="1200" cap="none" spc="0" normalizeH="0" baseline="0" noProof="0" dirty="0">
                <a:ln>
                  <a:noFill/>
                </a:ln>
                <a:solidFill>
                  <a:srgbClr val="000000"/>
                </a:solidFill>
                <a:effectLst/>
                <a:uLnTx/>
                <a:uFillTx/>
                <a:cs typeface="Arial" pitchFamily="34" charset="0"/>
              </a:rPr>
              <a:t> property to this formula: </a:t>
            </a:r>
            <a:r>
              <a:rPr kumimoji="0" sz="1600" b="1" i="0" u="none" strike="noStrike" kern="1200" cap="none" spc="0" normalizeH="0" baseline="0" noProof="0" dirty="0">
                <a:ln>
                  <a:noFill/>
                </a:ln>
                <a:solidFill>
                  <a:srgbClr val="000000"/>
                </a:solidFill>
                <a:effectLst/>
                <a:uLnTx/>
                <a:uFillTx/>
                <a:cs typeface="Arial" pitchFamily="34" charset="0"/>
              </a:rPr>
              <a:t>User().Image</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On the </a:t>
            </a:r>
            <a:r>
              <a:rPr kumimoji="0" sz="1600" b="1" i="0" u="none" strike="noStrike" kern="1200" cap="none" spc="0" normalizeH="0" baseline="0" noProof="0" dirty="0">
                <a:ln>
                  <a:noFill/>
                </a:ln>
                <a:solidFill>
                  <a:srgbClr val="000000"/>
                </a:solidFill>
                <a:effectLst/>
                <a:uLnTx/>
                <a:uFillTx/>
                <a:cs typeface="Arial" pitchFamily="34" charset="0"/>
              </a:rPr>
              <a:t>Insert</a:t>
            </a:r>
            <a:r>
              <a:rPr kumimoji="0" sz="1600" b="0" i="0" u="none" strike="noStrike" kern="1200" cap="none" spc="0" normalizeH="0" baseline="0" noProof="0" dirty="0">
                <a:ln>
                  <a:noFill/>
                </a:ln>
                <a:solidFill>
                  <a:srgbClr val="000000"/>
                </a:solidFill>
                <a:effectLst/>
                <a:uLnTx/>
                <a:uFillTx/>
                <a:cs typeface="Arial" pitchFamily="34" charset="0"/>
              </a:rPr>
              <a:t> tab, click or tap </a:t>
            </a:r>
            <a:r>
              <a:rPr kumimoji="0" sz="1600" b="1" i="0" u="none" strike="noStrike" kern="1200" cap="none" spc="0" normalizeH="0" baseline="0" noProof="0" dirty="0">
                <a:ln>
                  <a:noFill/>
                </a:ln>
                <a:solidFill>
                  <a:srgbClr val="000000"/>
                </a:solidFill>
                <a:effectLst/>
                <a:uLnTx/>
                <a:uFillTx/>
                <a:cs typeface="Arial" pitchFamily="34" charset="0"/>
              </a:rPr>
              <a:t>Text</a:t>
            </a:r>
            <a:r>
              <a:rPr kumimoji="0" sz="1600" b="0" i="0" u="none" strike="noStrike" kern="1200" cap="none" spc="0" normalizeH="0" baseline="0" noProof="0" dirty="0">
                <a:ln>
                  <a:noFill/>
                </a:ln>
                <a:solidFill>
                  <a:srgbClr val="000000"/>
                </a:solidFill>
                <a:effectLst/>
                <a:uLnTx/>
                <a:uFillTx/>
                <a:cs typeface="Arial" pitchFamily="34" charset="0"/>
              </a:rPr>
              <a:t>, and then click or tap </a:t>
            </a:r>
            <a:r>
              <a:rPr kumimoji="0" sz="1600" b="1" i="0" u="none" strike="noStrike" kern="1200" cap="none" spc="0" normalizeH="0" baseline="0" noProof="0" dirty="0">
                <a:ln>
                  <a:noFill/>
                </a:ln>
                <a:solidFill>
                  <a:srgbClr val="000000"/>
                </a:solidFill>
                <a:effectLst/>
                <a:uLnTx/>
                <a:uFillTx/>
                <a:cs typeface="Arial" pitchFamily="34" charset="0"/>
              </a:rPr>
              <a:t>Label</a:t>
            </a:r>
            <a:r>
              <a:rPr kumimoji="0" sz="1600" b="0" i="0" u="none" strike="noStrike" kern="1200" cap="none" spc="0" normalizeH="0" baseline="0" noProof="0" dirty="0">
                <a:ln>
                  <a:noFill/>
                </a:ln>
                <a:solidFill>
                  <a:srgbClr val="000000"/>
                </a:solidFill>
                <a:effectLst/>
                <a:uLnTx/>
                <a:uFillTx/>
                <a:cs typeface="Arial" pitchFamily="34" charset="0"/>
              </a:rPr>
              <a:t>:</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Set the </a:t>
            </a:r>
            <a:r>
              <a:rPr kumimoji="0" sz="1600" b="1" i="0" u="none" strike="noStrike" kern="1200" cap="none" spc="0" normalizeH="0" baseline="0" noProof="0" dirty="0">
                <a:ln>
                  <a:noFill/>
                </a:ln>
                <a:solidFill>
                  <a:srgbClr val="000000"/>
                </a:solidFill>
                <a:effectLst/>
                <a:uLnTx/>
                <a:uFillTx/>
                <a:cs typeface="Arial" pitchFamily="34" charset="0"/>
              </a:rPr>
              <a:t>Text</a:t>
            </a:r>
            <a:r>
              <a:rPr kumimoji="0" sz="1600" b="0" i="0" u="none" strike="noStrike" kern="1200" cap="none" spc="0" normalizeH="0" baseline="0" noProof="0" dirty="0">
                <a:ln>
                  <a:noFill/>
                </a:ln>
                <a:solidFill>
                  <a:srgbClr val="000000"/>
                </a:solidFill>
                <a:effectLst/>
                <a:uLnTx/>
                <a:uFillTx/>
                <a:cs typeface="Arial" pitchFamily="34" charset="0"/>
              </a:rPr>
              <a:t> property to this formula: </a:t>
            </a:r>
            <a:r>
              <a:rPr kumimoji="0" sz="1600" b="1" i="0" u="none" strike="noStrike" kern="1200" cap="none" spc="0" normalizeH="0" baseline="0" noProof="0" dirty="0">
                <a:ln>
                  <a:noFill/>
                </a:ln>
                <a:solidFill>
                  <a:srgbClr val="000000"/>
                </a:solidFill>
                <a:effectLst/>
                <a:uLnTx/>
                <a:uFillTx/>
                <a:cs typeface="Arial" pitchFamily="34" charset="0"/>
              </a:rPr>
              <a:t>User().</a:t>
            </a:r>
            <a:r>
              <a:rPr kumimoji="0" sz="1600" b="1" i="0" u="none" strike="noStrike" kern="1200" cap="none" spc="0" normalizeH="0" baseline="0" noProof="0" dirty="0" err="1">
                <a:ln>
                  <a:noFill/>
                </a:ln>
                <a:solidFill>
                  <a:srgbClr val="000000"/>
                </a:solidFill>
                <a:effectLst/>
                <a:uLnTx/>
                <a:uFillTx/>
                <a:cs typeface="Arial" pitchFamily="34" charset="0"/>
              </a:rPr>
              <a:t>FullName</a:t>
            </a:r>
            <a:endParaRPr kumimoji="0" sz="1600" b="1" i="0" u="none" strike="noStrike" kern="1200" cap="none" spc="0" normalizeH="0" baseline="0" noProof="0" dirty="0">
              <a:ln>
                <a:noFill/>
              </a:ln>
              <a:solidFill>
                <a:srgbClr val="000000"/>
              </a:solidFill>
              <a:effectLst/>
              <a:uLnTx/>
              <a:uFillTx/>
              <a:cs typeface="Arial" pitchFamily="34" charset="0"/>
            </a:endParaRP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Move the label so it's below the image control.</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Add another label, and set its </a:t>
            </a:r>
            <a:r>
              <a:rPr kumimoji="0" sz="1600" b="1" i="0" u="none" strike="noStrike" kern="1200" cap="none" spc="0" normalizeH="0" baseline="0" noProof="0" dirty="0">
                <a:ln>
                  <a:noFill/>
                </a:ln>
                <a:solidFill>
                  <a:srgbClr val="000000"/>
                </a:solidFill>
                <a:effectLst/>
                <a:uLnTx/>
                <a:uFillTx/>
                <a:cs typeface="Arial" pitchFamily="34" charset="0"/>
              </a:rPr>
              <a:t>Text</a:t>
            </a:r>
            <a:r>
              <a:rPr kumimoji="0" sz="1600" b="0" i="0" u="none" strike="noStrike" kern="1200" cap="none" spc="0" normalizeH="0" baseline="0" noProof="0" dirty="0">
                <a:ln>
                  <a:noFill/>
                </a:ln>
                <a:solidFill>
                  <a:srgbClr val="000000"/>
                </a:solidFill>
                <a:effectLst/>
                <a:uLnTx/>
                <a:uFillTx/>
                <a:cs typeface="Arial" pitchFamily="34" charset="0"/>
              </a:rPr>
              <a:t> property to this formula: </a:t>
            </a:r>
            <a:r>
              <a:rPr kumimoji="0" sz="1600" b="1" i="0" u="none" strike="noStrike" kern="1200" cap="none" spc="0" normalizeH="0" baseline="0" noProof="0" dirty="0">
                <a:ln>
                  <a:noFill/>
                </a:ln>
                <a:solidFill>
                  <a:srgbClr val="000000"/>
                </a:solidFill>
                <a:effectLst/>
                <a:uLnTx/>
                <a:uFillTx/>
                <a:cs typeface="Arial" pitchFamily="34" charset="0"/>
              </a:rPr>
              <a:t>User().Email</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cs typeface="Arial" pitchFamily="34" charset="0"/>
              </a:rPr>
              <a:t>Move the label so it's below the first label:</a:t>
            </a:r>
          </a:p>
        </p:txBody>
      </p:sp>
      <p:pic>
        <p:nvPicPr>
          <p:cNvPr id="7" name="Picture 6">
            <a:extLst>
              <a:ext uri="{FF2B5EF4-FFF2-40B4-BE49-F238E27FC236}">
                <a16:creationId xmlns:a16="http://schemas.microsoft.com/office/drawing/2014/main" id="{847393A4-D773-4B27-A746-0350EDF0FE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2200" y="1927616"/>
            <a:ext cx="5235615" cy="1293260"/>
          </a:xfrm>
          <a:prstGeom prst="rect">
            <a:avLst/>
          </a:prstGeom>
          <a:ln w="3175">
            <a:solidFill>
              <a:schemeClr val="bg1">
                <a:lumMod val="75000"/>
              </a:schemeClr>
            </a:solidFill>
          </a:ln>
        </p:spPr>
      </p:pic>
      <p:graphicFrame>
        <p:nvGraphicFramePr>
          <p:cNvPr id="12" name="Table 11">
            <a:extLst>
              <a:ext uri="{FF2B5EF4-FFF2-40B4-BE49-F238E27FC236}">
                <a16:creationId xmlns:a16="http://schemas.microsoft.com/office/drawing/2014/main" id="{77110CEC-92DC-4B17-A602-A80E43CA2F27}"/>
              </a:ext>
            </a:extLst>
          </p:cNvPr>
          <p:cNvGraphicFramePr/>
          <p:nvPr>
            <p:extLst>
              <p:ext uri="{D42A27DB-BD31-4B8C-83A1-F6EECF244321}">
                <p14:modId xmlns:p14="http://schemas.microsoft.com/office/powerpoint/2010/main" val="3591665526"/>
              </p:ext>
            </p:extLst>
          </p:nvPr>
        </p:nvGraphicFramePr>
        <p:xfrm>
          <a:off x="511872" y="3605516"/>
          <a:ext cx="5638800" cy="1937191"/>
        </p:xfrm>
        <a:graphic>
          <a:graphicData uri="http://schemas.openxmlformats.org/drawingml/2006/table">
            <a:tbl>
              <a:tblPr firstRow="1" bandRow="1"/>
              <a:tblGrid>
                <a:gridCol w="1892279">
                  <a:extLst>
                    <a:ext uri="{9D8B030D-6E8A-4147-A177-3AD203B41FA5}">
                      <a16:colId xmlns:a16="http://schemas.microsoft.com/office/drawing/2014/main" val="1932131947"/>
                    </a:ext>
                  </a:extLst>
                </a:gridCol>
                <a:gridCol w="3746521">
                  <a:extLst>
                    <a:ext uri="{9D8B030D-6E8A-4147-A177-3AD203B41FA5}">
                      <a16:colId xmlns:a16="http://schemas.microsoft.com/office/drawing/2014/main" val="1686863870"/>
                    </a:ext>
                  </a:extLst>
                </a:gridCol>
              </a:tblGrid>
              <a:tr h="478155">
                <a:tc>
                  <a:txBody>
                    <a:bodyPr/>
                    <a:lstStyle/>
                    <a:p>
                      <a:pPr algn="l" fontAlgn="t">
                        <a:spcBef>
                          <a:spcPts val="0"/>
                        </a:spcBef>
                        <a:spcAft>
                          <a:spcPts val="0"/>
                        </a:spcAft>
                      </a:pPr>
                      <a:r>
                        <a:rPr lang="en-US" sz="2000" b="0" i="0" u="none" strike="noStrike" dirty="0">
                          <a:solidFill>
                            <a:srgbClr val="FFFFFF"/>
                          </a:solidFill>
                          <a:effectLst/>
                          <a:latin typeface="+mj-lt"/>
                        </a:rPr>
                        <a:t>Property</a:t>
                      </a:r>
                      <a:endParaRPr lang="en-US" sz="1800" b="0" i="0" u="none" strike="noStrike" dirty="0">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l" fontAlgn="t">
                        <a:spcBef>
                          <a:spcPts val="0"/>
                        </a:spcBef>
                        <a:spcAft>
                          <a:spcPts val="0"/>
                        </a:spcAft>
                      </a:pPr>
                      <a:r>
                        <a:rPr lang="en-US" sz="2000" b="0" i="0" u="none" strike="noStrike" dirty="0">
                          <a:solidFill>
                            <a:srgbClr val="FFFFFF"/>
                          </a:solidFill>
                          <a:effectLst/>
                          <a:latin typeface="+mj-lt"/>
                        </a:rPr>
                        <a:t>Description</a:t>
                      </a:r>
                      <a:endParaRPr lang="en-US" sz="1800" b="0" i="0" u="none" strike="noStrike" dirty="0">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531210903"/>
                  </a:ext>
                </a:extLst>
              </a:tr>
              <a:tr h="422716">
                <a:tc>
                  <a:txBody>
                    <a:bodyPr/>
                    <a:lstStyle/>
                    <a:p>
                      <a:pPr algn="l" fontAlgn="t">
                        <a:spcBef>
                          <a:spcPts val="0"/>
                        </a:spcBef>
                        <a:spcAft>
                          <a:spcPts val="0"/>
                        </a:spcAft>
                      </a:pPr>
                      <a:r>
                        <a:rPr lang="en-US" sz="1400" b="0" i="0" u="none" strike="noStrike">
                          <a:solidFill>
                            <a:srgbClr val="000000"/>
                          </a:solidFill>
                          <a:effectLst/>
                          <a:latin typeface="+mn-lt"/>
                        </a:rPr>
                        <a:t>User().Email</a:t>
                      </a:r>
                      <a:endParaRPr lang="en-US" sz="1400" b="0" i="0" u="none" strike="noStrike">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a:solidFill>
                            <a:srgbClr val="000000"/>
                          </a:solidFill>
                          <a:effectLst/>
                          <a:latin typeface="+mn-lt"/>
                        </a:rPr>
                        <a:t>Email address of the current user.</a:t>
                      </a:r>
                      <a:endParaRPr lang="en-US" sz="1400" b="0" i="0" u="none" strike="noStrike">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9679132"/>
                  </a:ext>
                </a:extLst>
              </a:tr>
              <a:tr h="448183">
                <a:tc>
                  <a:txBody>
                    <a:bodyPr/>
                    <a:lstStyle/>
                    <a:p>
                      <a:pPr algn="l" fontAlgn="t">
                        <a:spcBef>
                          <a:spcPts val="0"/>
                        </a:spcBef>
                        <a:spcAft>
                          <a:spcPts val="0"/>
                        </a:spcAft>
                      </a:pPr>
                      <a:r>
                        <a:rPr lang="en-US" sz="1400" b="0" i="0" u="none" strike="noStrike">
                          <a:solidFill>
                            <a:srgbClr val="000000"/>
                          </a:solidFill>
                          <a:effectLst/>
                          <a:latin typeface="+mn-lt"/>
                        </a:rPr>
                        <a:t>User().FullName</a:t>
                      </a:r>
                      <a:endParaRPr lang="en-US" sz="1400" b="0" i="0" u="none" strike="noStrike">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solidFill>
                            <a:srgbClr val="000000"/>
                          </a:solidFill>
                          <a:effectLst/>
                          <a:latin typeface="+mn-lt"/>
                        </a:rPr>
                        <a:t>Full name of the current user, including first and last name.</a:t>
                      </a:r>
                      <a:endParaRPr lang="en-US" sz="1400" b="0" i="0" u="none" strike="noStrike"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4407304"/>
                  </a:ext>
                </a:extLst>
              </a:tr>
              <a:tr h="448183">
                <a:tc>
                  <a:txBody>
                    <a:bodyPr/>
                    <a:lstStyle/>
                    <a:p>
                      <a:pPr algn="l" fontAlgn="t">
                        <a:spcBef>
                          <a:spcPts val="0"/>
                        </a:spcBef>
                        <a:spcAft>
                          <a:spcPts val="0"/>
                        </a:spcAft>
                      </a:pPr>
                      <a:r>
                        <a:rPr lang="en-US" sz="1400" b="0" i="0" u="none" strike="noStrike">
                          <a:solidFill>
                            <a:srgbClr val="000000"/>
                          </a:solidFill>
                          <a:effectLst/>
                          <a:latin typeface="+mn-lt"/>
                        </a:rPr>
                        <a:t>User().Image</a:t>
                      </a:r>
                      <a:endParaRPr lang="en-US" sz="1400" b="0" i="0" u="none" strike="noStrike">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spcBef>
                          <a:spcPts val="0"/>
                        </a:spcBef>
                        <a:spcAft>
                          <a:spcPts val="0"/>
                        </a:spcAft>
                      </a:pPr>
                      <a:r>
                        <a:rPr lang="en-US" sz="1400" b="0" i="0" u="none" strike="noStrike" dirty="0">
                          <a:solidFill>
                            <a:srgbClr val="000000"/>
                          </a:solidFill>
                          <a:effectLst/>
                          <a:latin typeface="+mn-lt"/>
                        </a:rPr>
                        <a:t>Image of the current user. This will be an image URL of the form "</a:t>
                      </a:r>
                      <a:r>
                        <a:rPr lang="en-US" sz="1400" b="0" i="0" u="none" strike="noStrike" dirty="0" err="1">
                          <a:solidFill>
                            <a:srgbClr val="000000"/>
                          </a:solidFill>
                          <a:effectLst/>
                          <a:latin typeface="+mn-lt"/>
                        </a:rPr>
                        <a:t>blob:identifier</a:t>
                      </a:r>
                      <a:r>
                        <a:rPr lang="en-US" sz="1400" b="0" i="0" u="none" strike="noStrike" dirty="0">
                          <a:solidFill>
                            <a:srgbClr val="000000"/>
                          </a:solidFill>
                          <a:effectLst/>
                          <a:latin typeface="+mn-lt"/>
                        </a:rPr>
                        <a:t>".</a:t>
                      </a:r>
                      <a:endParaRPr lang="en-US" sz="1400" b="0" i="0" u="none" strike="noStrike" dirty="0">
                        <a:effectLs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8117869"/>
                  </a:ext>
                </a:extLst>
              </a:tr>
            </a:tbl>
          </a:graphicData>
        </a:graphic>
      </p:graphicFrame>
      <p:sp>
        <p:nvSpPr>
          <p:cNvPr id="16" name="Rectangle 15">
            <a:extLst>
              <a:ext uri="{FF2B5EF4-FFF2-40B4-BE49-F238E27FC236}">
                <a16:creationId xmlns:a16="http://schemas.microsoft.com/office/drawing/2014/main" id="{A5CB550C-1BB8-4D5B-8DBF-28FC39D2166B}"/>
              </a:ext>
              <a:ext uri="{C183D7F6-B498-43B3-948B-1728B52AA6E4}">
                <adec:decorative xmlns:adec="http://schemas.microsoft.com/office/drawing/2017/decorative" val="1"/>
              </a:ext>
            </a:extLst>
          </p:cNvPr>
          <p:cNvSpPr/>
          <p:nvPr/>
        </p:nvSpPr>
        <p:spPr bwMode="auto">
          <a:xfrm>
            <a:off x="511872" y="1696117"/>
            <a:ext cx="5638800" cy="168163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6D8A-8DFC-4AE3-9190-BBA82AF2B5D2}"/>
              </a:ext>
            </a:extLst>
          </p:cNvPr>
          <p:cNvSpPr>
            <a:spLocks noGrp="1"/>
          </p:cNvSpPr>
          <p:nvPr>
            <p:ph type="title"/>
          </p:nvPr>
        </p:nvSpPr>
        <p:spPr>
          <a:xfrm>
            <a:off x="418643" y="417916"/>
            <a:ext cx="11341268" cy="680196"/>
          </a:xfrm>
        </p:spPr>
        <p:txBody>
          <a:bodyPr/>
          <a:lstStyle/>
          <a:p>
            <a:r>
              <a:rPr lang="en-US"/>
              <a:t>Module 4 </a:t>
            </a:r>
            <a:r>
              <a:rPr lang="en-US" dirty="0"/>
              <a:t>practice labs</a:t>
            </a:r>
          </a:p>
        </p:txBody>
      </p:sp>
      <p:sp>
        <p:nvSpPr>
          <p:cNvPr id="58" name="Rectangle 57">
            <a:extLst>
              <a:ext uri="{FF2B5EF4-FFF2-40B4-BE49-F238E27FC236}">
                <a16:creationId xmlns:a16="http://schemas.microsoft.com/office/drawing/2014/main" id="{0142AFD9-C3AE-4873-81DE-3A38BF5EEE10}"/>
              </a:ext>
            </a:extLst>
          </p:cNvPr>
          <p:cNvSpPr/>
          <p:nvPr/>
        </p:nvSpPr>
        <p:spPr bwMode="auto">
          <a:xfrm>
            <a:off x="2879667" y="2816736"/>
            <a:ext cx="8300620" cy="70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Lab 4.2: Work with data and services</a:t>
            </a:r>
          </a:p>
        </p:txBody>
      </p:sp>
      <p:cxnSp>
        <p:nvCxnSpPr>
          <p:cNvPr id="66" name="Straight Connector 65">
            <a:extLst>
              <a:ext uri="{FF2B5EF4-FFF2-40B4-BE49-F238E27FC236}">
                <a16:creationId xmlns:a16="http://schemas.microsoft.com/office/drawing/2014/main" id="{3884A27E-7A8F-4C4B-A5FD-42158C02C83B}"/>
              </a:ext>
              <a:ext uri="{C183D7F6-B498-43B3-948B-1728B52AA6E4}">
                <adec:decorative xmlns:adec="http://schemas.microsoft.com/office/drawing/2017/decorative" val="1"/>
              </a:ext>
            </a:extLst>
          </p:cNvPr>
          <p:cNvCxnSpPr>
            <a:cxnSpLocks/>
          </p:cNvCxnSpPr>
          <p:nvPr/>
        </p:nvCxnSpPr>
        <p:spPr>
          <a:xfrm>
            <a:off x="2929500" y="3808307"/>
            <a:ext cx="827659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C75AAD3C-0D38-43D8-9EF2-999244A849C9}"/>
              </a:ext>
            </a:extLst>
          </p:cNvPr>
          <p:cNvSpPr/>
          <p:nvPr/>
        </p:nvSpPr>
        <p:spPr bwMode="auto">
          <a:xfrm>
            <a:off x="2907586" y="4094704"/>
            <a:ext cx="8300620" cy="70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Lab 4.3: User experience</a:t>
            </a:r>
          </a:p>
        </p:txBody>
      </p:sp>
      <p:cxnSp>
        <p:nvCxnSpPr>
          <p:cNvPr id="81" name="Straight Connector 80">
            <a:extLst>
              <a:ext uri="{FF2B5EF4-FFF2-40B4-BE49-F238E27FC236}">
                <a16:creationId xmlns:a16="http://schemas.microsoft.com/office/drawing/2014/main" id="{F84BEE8B-F63E-40CD-B1B5-C7AFAF284F52}"/>
              </a:ext>
              <a:ext uri="{C183D7F6-B498-43B3-948B-1728B52AA6E4}">
                <adec:decorative xmlns:adec="http://schemas.microsoft.com/office/drawing/2017/decorative" val="1"/>
              </a:ext>
            </a:extLst>
          </p:cNvPr>
          <p:cNvCxnSpPr>
            <a:cxnSpLocks/>
          </p:cNvCxnSpPr>
          <p:nvPr/>
        </p:nvCxnSpPr>
        <p:spPr>
          <a:xfrm>
            <a:off x="2903697" y="5086276"/>
            <a:ext cx="827659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EBE1426-3515-4649-B11D-7FE9DB692AF4}"/>
              </a:ext>
            </a:extLst>
          </p:cNvPr>
          <p:cNvSpPr/>
          <p:nvPr/>
        </p:nvSpPr>
        <p:spPr bwMode="auto">
          <a:xfrm>
            <a:off x="2879667" y="1538768"/>
            <a:ext cx="8300620" cy="7051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Lab 4.1: Build a canvas app</a:t>
            </a:r>
          </a:p>
        </p:txBody>
      </p:sp>
      <p:cxnSp>
        <p:nvCxnSpPr>
          <p:cNvPr id="24" name="Straight Connector 23">
            <a:extLst>
              <a:ext uri="{FF2B5EF4-FFF2-40B4-BE49-F238E27FC236}">
                <a16:creationId xmlns:a16="http://schemas.microsoft.com/office/drawing/2014/main" id="{E3F0FC2A-590B-46D5-8F58-611D37DFDE66}"/>
              </a:ext>
              <a:ext uri="{C183D7F6-B498-43B3-948B-1728B52AA6E4}">
                <adec:decorative xmlns:adec="http://schemas.microsoft.com/office/drawing/2017/decorative" val="1"/>
              </a:ext>
            </a:extLst>
          </p:cNvPr>
          <p:cNvCxnSpPr>
            <a:cxnSpLocks/>
          </p:cNvCxnSpPr>
          <p:nvPr/>
        </p:nvCxnSpPr>
        <p:spPr>
          <a:xfrm>
            <a:off x="2929500" y="2530339"/>
            <a:ext cx="827659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D1F83A-8ACA-4565-A440-C0D173831110}"/>
              </a:ext>
              <a:ext uri="{C183D7F6-B498-43B3-948B-1728B52AA6E4}">
                <adec:decorative xmlns:adec="http://schemas.microsoft.com/office/drawing/2017/decorative" val="1"/>
              </a:ext>
            </a:extLst>
          </p:cNvPr>
          <p:cNvGrpSpPr/>
          <p:nvPr/>
        </p:nvGrpSpPr>
        <p:grpSpPr>
          <a:xfrm>
            <a:off x="1162078" y="2878763"/>
            <a:ext cx="1127469" cy="1127629"/>
            <a:chOff x="7962901" y="3032919"/>
            <a:chExt cx="981074" cy="981076"/>
          </a:xfrm>
        </p:grpSpPr>
        <p:sp>
          <p:nvSpPr>
            <p:cNvPr id="15" name="Freeform 5">
              <a:extLst>
                <a:ext uri="{FF2B5EF4-FFF2-40B4-BE49-F238E27FC236}">
                  <a16:creationId xmlns:a16="http://schemas.microsoft.com/office/drawing/2014/main" id="{D11FC11A-1D4E-4A48-B60D-3BD4EF4075E8}"/>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6" name="Freeform 6">
              <a:extLst>
                <a:ext uri="{FF2B5EF4-FFF2-40B4-BE49-F238E27FC236}">
                  <a16:creationId xmlns:a16="http://schemas.microsoft.com/office/drawing/2014/main" id="{87090CB6-38A9-448D-B83A-0A4BA15DF08C}"/>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19" name="Group 18">
            <a:extLst>
              <a:ext uri="{FF2B5EF4-FFF2-40B4-BE49-F238E27FC236}">
                <a16:creationId xmlns:a16="http://schemas.microsoft.com/office/drawing/2014/main" id="{F78274DE-2256-49AC-918F-5E85E7AE243F}"/>
              </a:ext>
              <a:ext uri="{C183D7F6-B498-43B3-948B-1728B52AA6E4}">
                <adec:decorative xmlns:adec="http://schemas.microsoft.com/office/drawing/2017/decorative" val="1"/>
              </a:ext>
            </a:extLst>
          </p:cNvPr>
          <p:cNvGrpSpPr/>
          <p:nvPr/>
        </p:nvGrpSpPr>
        <p:grpSpPr>
          <a:xfrm>
            <a:off x="1162078" y="1538768"/>
            <a:ext cx="1127469" cy="1127629"/>
            <a:chOff x="7962901" y="3032919"/>
            <a:chExt cx="981074" cy="981076"/>
          </a:xfrm>
        </p:grpSpPr>
        <p:sp>
          <p:nvSpPr>
            <p:cNvPr id="21" name="Freeform 5">
              <a:extLst>
                <a:ext uri="{FF2B5EF4-FFF2-40B4-BE49-F238E27FC236}">
                  <a16:creationId xmlns:a16="http://schemas.microsoft.com/office/drawing/2014/main" id="{5572C49C-3BD4-4DB6-A067-9B0AEBFF9701}"/>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9437ADC0-D922-4464-B2FB-24A7AA585079}"/>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6" name="Group 25">
            <a:extLst>
              <a:ext uri="{FF2B5EF4-FFF2-40B4-BE49-F238E27FC236}">
                <a16:creationId xmlns:a16="http://schemas.microsoft.com/office/drawing/2014/main" id="{71D15F53-010F-4595-9B3C-59AD8E6FBBD8}"/>
              </a:ext>
              <a:ext uri="{C183D7F6-B498-43B3-948B-1728B52AA6E4}">
                <adec:decorative xmlns:adec="http://schemas.microsoft.com/office/drawing/2017/decorative" val="1"/>
              </a:ext>
            </a:extLst>
          </p:cNvPr>
          <p:cNvGrpSpPr/>
          <p:nvPr/>
        </p:nvGrpSpPr>
        <p:grpSpPr>
          <a:xfrm>
            <a:off x="1162078" y="4083110"/>
            <a:ext cx="1127469" cy="1127629"/>
            <a:chOff x="7962901" y="3032919"/>
            <a:chExt cx="981074" cy="981076"/>
          </a:xfrm>
        </p:grpSpPr>
        <p:sp>
          <p:nvSpPr>
            <p:cNvPr id="28" name="Freeform 5">
              <a:extLst>
                <a:ext uri="{FF2B5EF4-FFF2-40B4-BE49-F238E27FC236}">
                  <a16:creationId xmlns:a16="http://schemas.microsoft.com/office/drawing/2014/main" id="{D595D742-2C4E-4944-A2FF-A3B0092A945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9" name="Freeform 6">
              <a:extLst>
                <a:ext uri="{FF2B5EF4-FFF2-40B4-BE49-F238E27FC236}">
                  <a16:creationId xmlns:a16="http://schemas.microsoft.com/office/drawing/2014/main" id="{1E601971-19E8-4C1C-A803-75EF098DA0F1}"/>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Business applications" title="Icon of a chart showing three peaks that get higher in succession, a dotted arrow line points forward and up">
            <a:extLst>
              <a:ext uri="{FF2B5EF4-FFF2-40B4-BE49-F238E27FC236}">
                <a16:creationId xmlns:a16="http://schemas.microsoft.com/office/drawing/2014/main" id="{A916A0C1-91E3-4C78-8CEE-4CDC6E368325}"/>
              </a:ext>
            </a:extLst>
          </p:cNvPr>
          <p:cNvSpPr>
            <a:spLocks noChangeAspect="1" noEditPoints="1"/>
          </p:cNvSpPr>
          <p:nvPr/>
        </p:nvSpPr>
        <p:spPr bwMode="auto">
          <a:xfrm>
            <a:off x="1398586" y="1839896"/>
            <a:ext cx="534432" cy="43921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binary" title="Icon of binary code, ones and zeros">
            <a:extLst>
              <a:ext uri="{FF2B5EF4-FFF2-40B4-BE49-F238E27FC236}">
                <a16:creationId xmlns:a16="http://schemas.microsoft.com/office/drawing/2014/main" id="{03B611A0-C1D4-482D-901D-6894A4B87728}"/>
              </a:ext>
            </a:extLst>
          </p:cNvPr>
          <p:cNvSpPr>
            <a:spLocks noChangeAspect="1" noEditPoints="1"/>
          </p:cNvSpPr>
          <p:nvPr/>
        </p:nvSpPr>
        <p:spPr bwMode="auto">
          <a:xfrm>
            <a:off x="1472305" y="3235013"/>
            <a:ext cx="483861" cy="41781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personal_connect" title="Icon of a person with two bidirectional arrows below them">
            <a:extLst>
              <a:ext uri="{FF2B5EF4-FFF2-40B4-BE49-F238E27FC236}">
                <a16:creationId xmlns:a16="http://schemas.microsoft.com/office/drawing/2014/main" id="{3143C3AC-1BAE-4387-9E68-1D2E7CE57154}"/>
              </a:ext>
            </a:extLst>
          </p:cNvPr>
          <p:cNvSpPr>
            <a:spLocks noChangeAspect="1" noEditPoints="1"/>
          </p:cNvSpPr>
          <p:nvPr/>
        </p:nvSpPr>
        <p:spPr bwMode="auto">
          <a:xfrm>
            <a:off x="1519489" y="4317081"/>
            <a:ext cx="378804" cy="620817"/>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23776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88E8-7193-4C45-8A9C-9B6E37D8860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6553746E-DAB3-4637-B202-F561BC5CB2D1}"/>
              </a:ext>
            </a:extLst>
          </p:cNvPr>
          <p:cNvSpPr>
            <a:spLocks noGrp="1"/>
          </p:cNvSpPr>
          <p:nvPr>
            <p:ph type="body" sz="quarter" idx="10"/>
          </p:nvPr>
        </p:nvSpPr>
        <p:spPr>
          <a:xfrm>
            <a:off x="586390" y="1434370"/>
            <a:ext cx="11018520" cy="2400657"/>
          </a:xfrm>
        </p:spPr>
        <p:txBody>
          <a:bodyPr/>
          <a:lstStyle/>
          <a:p>
            <a:r>
              <a:rPr lang="en-US" sz="2400" dirty="0">
                <a:latin typeface="+mn-lt"/>
              </a:rPr>
              <a:t>Canvas apps give you pixel precision to build smart apps using low code, or no code.</a:t>
            </a:r>
          </a:p>
          <a:p>
            <a:endParaRPr lang="en-US" sz="2400" dirty="0">
              <a:latin typeface="+mn-lt"/>
            </a:endParaRPr>
          </a:p>
          <a:p>
            <a:r>
              <a:rPr lang="en-US" sz="2400" dirty="0">
                <a:latin typeface="+mn-lt"/>
              </a:rPr>
              <a:t>Apps are available across devices and platforms.</a:t>
            </a:r>
          </a:p>
          <a:p>
            <a:endParaRPr lang="en-US" sz="2400" dirty="0">
              <a:latin typeface="+mn-lt"/>
            </a:endParaRPr>
          </a:p>
          <a:p>
            <a:r>
              <a:rPr lang="en-US" sz="2400" dirty="0">
                <a:latin typeface="+mn-lt"/>
              </a:rPr>
              <a:t>Connectors and Power Automate expand the options.</a:t>
            </a:r>
          </a:p>
        </p:txBody>
      </p:sp>
    </p:spTree>
    <p:extLst>
      <p:ext uri="{BB962C8B-B14F-4D97-AF65-F5344CB8AC3E}">
        <p14:creationId xmlns:p14="http://schemas.microsoft.com/office/powerpoint/2010/main" val="16487073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9537-2657-42F9-AB16-1E0D432A7FB3}"/>
              </a:ext>
            </a:extLst>
          </p:cNvPr>
          <p:cNvSpPr>
            <a:spLocks noGrp="1"/>
          </p:cNvSpPr>
          <p:nvPr>
            <p:ph type="title"/>
          </p:nvPr>
        </p:nvSpPr>
        <p:spPr/>
        <p:txBody>
          <a:bodyPr/>
          <a:lstStyle/>
          <a:p>
            <a:r>
              <a:rPr lang="en-US" dirty="0"/>
              <a:t>Demo </a:t>
            </a:r>
          </a:p>
        </p:txBody>
      </p:sp>
      <p:pic>
        <p:nvPicPr>
          <p:cNvPr id="7" name="Picture Placeholder 6" descr="Puzzle outline">
            <a:extLst>
              <a:ext uri="{FF2B5EF4-FFF2-40B4-BE49-F238E27FC236}">
                <a16:creationId xmlns:a16="http://schemas.microsoft.com/office/drawing/2014/main" id="{4868421B-7ECD-4937-9309-78CDCF61AB51}"/>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1147901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2929-554F-4E25-BE5E-4A28E2B2E24E}"/>
              </a:ext>
            </a:extLst>
          </p:cNvPr>
          <p:cNvSpPr>
            <a:spLocks noGrp="1"/>
          </p:cNvSpPr>
          <p:nvPr>
            <p:ph type="title"/>
          </p:nvPr>
        </p:nvSpPr>
        <p:spPr/>
        <p:txBody>
          <a:bodyPr/>
          <a:lstStyle/>
          <a:p>
            <a:r>
              <a:rPr lang="en-US" dirty="0"/>
              <a:t>Explore the app designer experience</a:t>
            </a:r>
          </a:p>
        </p:txBody>
      </p:sp>
      <p:sp>
        <p:nvSpPr>
          <p:cNvPr id="4" name="TextBox 3">
            <a:extLst>
              <a:ext uri="{FF2B5EF4-FFF2-40B4-BE49-F238E27FC236}">
                <a16:creationId xmlns:a16="http://schemas.microsoft.com/office/drawing/2014/main" id="{4D2E6E0F-DC41-46A9-B43D-A8E9F6FCAC1E}"/>
              </a:ext>
            </a:extLst>
          </p:cNvPr>
          <p:cNvSpPr txBox="1"/>
          <p:nvPr/>
        </p:nvSpPr>
        <p:spPr>
          <a:xfrm>
            <a:off x="418643" y="1391271"/>
            <a:ext cx="3708400" cy="3921509"/>
          </a:xfrm>
          <a:prstGeom prst="rect">
            <a:avLst/>
          </a:prstGeom>
          <a:solidFill>
            <a:schemeClr val="bg1">
              <a:lumMod val="95000"/>
            </a:schemeClr>
          </a:solidFill>
        </p:spPr>
        <p:txBody>
          <a:bodyPr wrap="square" lIns="360000" tIns="180000" rIns="0" bIns="0" rtlCol="0" anchor="ctr" anchorCtr="0">
            <a:noAutofit/>
          </a:bodyPr>
          <a:lstStyle/>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Left navigation bar </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Middle pane</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Right-hand pane</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Property</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Formula bar </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Ribbon</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Additional items</a:t>
            </a:r>
          </a:p>
          <a:p>
            <a:pPr marL="457200" lvl="0" indent="-457200">
              <a:spcAft>
                <a:spcPts val="600"/>
              </a:spcAft>
              <a:buFont typeface="+mj-lt"/>
              <a:buAutoNum type="arabicPeriod"/>
            </a:pPr>
            <a:r>
              <a:rPr lang="en-US" sz="2000" dirty="0">
                <a:latin typeface="Segoe UI Semilight" panose="020B0402040204020203" pitchFamily="34" charset="0"/>
                <a:cs typeface="Segoe UI Semilight" panose="020B0402040204020203" pitchFamily="34" charset="0"/>
              </a:rPr>
              <a:t>Breadcrumbs</a:t>
            </a:r>
          </a:p>
        </p:txBody>
      </p:sp>
      <p:pic>
        <p:nvPicPr>
          <p:cNvPr id="7" name="Picture 6" descr="A screenshot of the Power Apps Canvas Studio">
            <a:extLst>
              <a:ext uri="{FF2B5EF4-FFF2-40B4-BE49-F238E27FC236}">
                <a16:creationId xmlns:a16="http://schemas.microsoft.com/office/drawing/2014/main" id="{EA211426-AF2A-4830-9E18-22C1622068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1723" y="1443109"/>
            <a:ext cx="7348188" cy="3817831"/>
          </a:xfrm>
          <a:prstGeom prst="rect">
            <a:avLst/>
          </a:prstGeom>
          <a:ln>
            <a:solidFill>
              <a:schemeClr val="tx1"/>
            </a:solidFill>
          </a:ln>
        </p:spPr>
      </p:pic>
      <p:sp>
        <p:nvSpPr>
          <p:cNvPr id="3" name="Rectangle 2">
            <a:extLst>
              <a:ext uri="{FF2B5EF4-FFF2-40B4-BE49-F238E27FC236}">
                <a16:creationId xmlns:a16="http://schemas.microsoft.com/office/drawing/2014/main" id="{6DD31CC4-8AA8-447F-9CA4-20A3D5291861}"/>
              </a:ext>
              <a:ext uri="{C183D7F6-B498-43B3-948B-1728B52AA6E4}">
                <adec:decorative xmlns:adec="http://schemas.microsoft.com/office/drawing/2017/decorative" val="1"/>
              </a:ext>
            </a:extLst>
          </p:cNvPr>
          <p:cNvSpPr/>
          <p:nvPr/>
        </p:nvSpPr>
        <p:spPr bwMode="auto">
          <a:xfrm>
            <a:off x="4336313" y="1391271"/>
            <a:ext cx="7493011" cy="392150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8778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Ways to start a Power Apps canvas app</a:t>
            </a:r>
          </a:p>
        </p:txBody>
      </p:sp>
      <p:sp>
        <p:nvSpPr>
          <p:cNvPr id="7" name="Content Placeholder 15">
            <a:extLst>
              <a:ext uri="{FF2B5EF4-FFF2-40B4-BE49-F238E27FC236}">
                <a16:creationId xmlns:a16="http://schemas.microsoft.com/office/drawing/2014/main" id="{311D47C5-387A-4540-BDD7-F922D78A1FE9}"/>
              </a:ext>
            </a:extLst>
          </p:cNvPr>
          <p:cNvSpPr txBox="1">
            <a:spLocks/>
          </p:cNvSpPr>
          <p:nvPr/>
        </p:nvSpPr>
        <p:spPr>
          <a:xfrm>
            <a:off x="423696" y="2672175"/>
            <a:ext cx="3659644" cy="1605151"/>
          </a:xfrm>
          <a:prstGeom prst="rect">
            <a:avLst/>
          </a:prstGeom>
          <a:solidFill>
            <a:srgbClr val="FFFFFF">
              <a:lumMod val="95000"/>
            </a:srgbClr>
          </a:solidFill>
        </p:spPr>
        <p:txBody>
          <a:bodyPr vert="horz" wrap="square" lIns="137160" tIns="0" rIns="0" bIns="0" rtlCol="0" anchor="ctr">
            <a:noAutofit/>
          </a:bodyPr>
          <a:lstStyle>
            <a:lvl1pPr marL="228600" marR="0" indent="-228600"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800"/>
              </a:spcAft>
              <a:buClrTx/>
              <a:buSzPct val="90000"/>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From a template</a:t>
            </a:r>
          </a:p>
        </p:txBody>
      </p:sp>
      <p:sp>
        <p:nvSpPr>
          <p:cNvPr id="8" name="Content Placeholder 16">
            <a:extLst>
              <a:ext uri="{FF2B5EF4-FFF2-40B4-BE49-F238E27FC236}">
                <a16:creationId xmlns:a16="http://schemas.microsoft.com/office/drawing/2014/main" id="{06844123-1BA7-4BC2-BC01-4784DEE22ED7}"/>
              </a:ext>
            </a:extLst>
          </p:cNvPr>
          <p:cNvSpPr txBox="1">
            <a:spLocks/>
          </p:cNvSpPr>
          <p:nvPr/>
        </p:nvSpPr>
        <p:spPr>
          <a:xfrm>
            <a:off x="4302415" y="2672175"/>
            <a:ext cx="3613150" cy="1605151"/>
          </a:xfrm>
          <a:prstGeom prst="rect">
            <a:avLst/>
          </a:prstGeom>
          <a:solidFill>
            <a:srgbClr val="FFFFFF">
              <a:lumMod val="95000"/>
            </a:srgbClr>
          </a:solidFill>
        </p:spPr>
        <p:txBody>
          <a:bodyPr vert="horz" wrap="square" lIns="137160" tIns="0" rIns="0" bIns="0" rtlCol="0" anchor="ctr">
            <a:noAutofit/>
          </a:bodyPr>
          <a:lstStyle>
            <a:lvl1pPr marL="228600" marR="0" indent="-228600"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800"/>
              </a:spcAft>
              <a:buClrTx/>
              <a:buSzPct val="90000"/>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From a data source</a:t>
            </a:r>
          </a:p>
        </p:txBody>
      </p:sp>
      <p:sp>
        <p:nvSpPr>
          <p:cNvPr id="9" name="Content Placeholder 17">
            <a:extLst>
              <a:ext uri="{FF2B5EF4-FFF2-40B4-BE49-F238E27FC236}">
                <a16:creationId xmlns:a16="http://schemas.microsoft.com/office/drawing/2014/main" id="{CCF070E0-049F-4EB7-AAFC-C4CE5260A63A}"/>
              </a:ext>
            </a:extLst>
          </p:cNvPr>
          <p:cNvSpPr txBox="1">
            <a:spLocks/>
          </p:cNvSpPr>
          <p:nvPr/>
        </p:nvSpPr>
        <p:spPr>
          <a:xfrm>
            <a:off x="8155154" y="2672175"/>
            <a:ext cx="3613150" cy="1605151"/>
          </a:xfrm>
          <a:prstGeom prst="rect">
            <a:avLst/>
          </a:prstGeom>
          <a:solidFill>
            <a:srgbClr val="FFFFFF">
              <a:lumMod val="95000"/>
            </a:srgbClr>
          </a:solidFill>
        </p:spPr>
        <p:txBody>
          <a:bodyPr vert="horz" wrap="square" lIns="137160" tIns="0" rIns="0" bIns="0" rtlCol="0" anchor="ctr">
            <a:noAutofit/>
          </a:bodyPr>
          <a:lstStyle>
            <a:lvl1pPr marL="228600" marR="0" indent="-228600"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0"/>
              </a:spcBef>
              <a:spcAft>
                <a:spcPts val="80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800"/>
              </a:spcAft>
              <a:buClrTx/>
              <a:buSzPct val="90000"/>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From a blank canvas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6740" y="248856"/>
            <a:ext cx="11018520" cy="548640"/>
          </a:xfrm>
        </p:spPr>
        <p:txBody>
          <a:bodyPr/>
          <a:lstStyle>
            <a:lvl1pPr>
              <a:defRPr>
                <a:solidFill>
                  <a:schemeClr val="tx1"/>
                </a:solidFill>
              </a:defRPr>
            </a:lvl1pPr>
          </a:lstStyle>
          <a:p>
            <a:r>
              <a:rPr lang="en-US" dirty="0"/>
              <a:t>Create an app from a template</a:t>
            </a:r>
          </a:p>
        </p:txBody>
      </p:sp>
      <p:pic>
        <p:nvPicPr>
          <p:cNvPr id="7" name="Picture 6">
            <a:extLst>
              <a:ext uri="{FF2B5EF4-FFF2-40B4-BE49-F238E27FC236}">
                <a16:creationId xmlns:a16="http://schemas.microsoft.com/office/drawing/2014/main" id="{9F99B986-A243-4715-A8A8-395948B5942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10817" y="1269063"/>
            <a:ext cx="8399358" cy="4829224"/>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F3CBFDC4-41FF-404D-9C29-12ED6E079DFD}"/>
              </a:ext>
              <a:ext uri="{C183D7F6-B498-43B3-948B-1728B52AA6E4}">
                <adec:decorative xmlns:adec="http://schemas.microsoft.com/office/drawing/2017/decorative" val="1"/>
              </a:ext>
            </a:extLst>
          </p:cNvPr>
          <p:cNvSpPr/>
          <p:nvPr/>
        </p:nvSpPr>
        <p:spPr bwMode="auto">
          <a:xfrm>
            <a:off x="1717424" y="1140451"/>
            <a:ext cx="8986144" cy="508644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Create an app from a data source</a:t>
            </a:r>
          </a:p>
        </p:txBody>
      </p:sp>
      <p:pic>
        <p:nvPicPr>
          <p:cNvPr id="5" name="Picture 4">
            <a:extLst>
              <a:ext uri="{FF2B5EF4-FFF2-40B4-BE49-F238E27FC236}">
                <a16:creationId xmlns:a16="http://schemas.microsoft.com/office/drawing/2014/main" id="{96CA61D5-0448-4995-863A-3385D0FDC04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402695" y="2194009"/>
            <a:ext cx="6564833" cy="234742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B65549-D72E-45B6-A699-3D35735850D4}"/>
              </a:ext>
              <a:ext uri="{C183D7F6-B498-43B3-948B-1728B52AA6E4}">
                <adec:decorative xmlns:adec="http://schemas.microsoft.com/office/drawing/2017/decorative" val="1"/>
              </a:ext>
            </a:extLst>
          </p:cNvPr>
          <p:cNvSpPr/>
          <p:nvPr/>
        </p:nvSpPr>
        <p:spPr bwMode="auto">
          <a:xfrm>
            <a:off x="979658" y="1403225"/>
            <a:ext cx="9333385" cy="402530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Build from a blank canvas</a:t>
            </a:r>
          </a:p>
        </p:txBody>
      </p:sp>
      <p:pic>
        <p:nvPicPr>
          <p:cNvPr id="4" name="Picture 3">
            <a:extLst>
              <a:ext uri="{FF2B5EF4-FFF2-40B4-BE49-F238E27FC236}">
                <a16:creationId xmlns:a16="http://schemas.microsoft.com/office/drawing/2014/main" id="{BC00EC04-B219-458C-9835-CFE270F9D6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85115" y="1431262"/>
            <a:ext cx="8866480" cy="399547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D3B6091A-5694-4CD3-92D8-DEA0985B5932}"/>
              </a:ext>
              <a:ext uri="{C183D7F6-B498-43B3-948B-1728B52AA6E4}">
                <adec:decorative xmlns:adec="http://schemas.microsoft.com/office/drawing/2017/decorative" val="1"/>
              </a:ext>
            </a:extLst>
          </p:cNvPr>
          <p:cNvSpPr/>
          <p:nvPr/>
        </p:nvSpPr>
        <p:spPr bwMode="auto">
          <a:xfrm>
            <a:off x="725015" y="1275903"/>
            <a:ext cx="10386681" cy="4256796"/>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cSld>
  <p:clrMapOvr>
    <a:masterClrMapping/>
  </p:clrMapOvr>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1519</Words>
  <Application>Microsoft Office PowerPoint</Application>
  <PresentationFormat>Widescreen</PresentationFormat>
  <Paragraphs>208</Paragraphs>
  <Slides>38</Slides>
  <Notes>35</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Microsoft Power Platform Template</vt:lpstr>
      <vt:lpstr>Module 4: Make canvas apps with Power Apps </vt:lpstr>
      <vt:lpstr>Canvas Power Apps</vt:lpstr>
      <vt:lpstr>Power Apps Studio</vt:lpstr>
      <vt:lpstr>Demo </vt:lpstr>
      <vt:lpstr>Explore the app designer experience</vt:lpstr>
      <vt:lpstr>Ways to start a Power Apps canvas app</vt:lpstr>
      <vt:lpstr>Create an app from a template</vt:lpstr>
      <vt:lpstr>Create an app from a data source</vt:lpstr>
      <vt:lpstr>Build from a blank canvas</vt:lpstr>
      <vt:lpstr>Data sources, connections, and gateways</vt:lpstr>
      <vt:lpstr>Canvas app basics</vt:lpstr>
      <vt:lpstr>Power Fx formulas</vt:lpstr>
      <vt:lpstr>Screen Navigation</vt:lpstr>
      <vt:lpstr>Controls in Power Apps</vt:lpstr>
      <vt:lpstr>Working with Data (Galleries and Forms)</vt:lpstr>
      <vt:lpstr>Connecting the Gallery to Data</vt:lpstr>
      <vt:lpstr>Filtering Data</vt:lpstr>
      <vt:lpstr>Working with Galleries</vt:lpstr>
      <vt:lpstr>Forms</vt:lpstr>
      <vt:lpstr>Working with forms</vt:lpstr>
      <vt:lpstr>Entering and displaying data with text controls </vt:lpstr>
      <vt:lpstr>Creating or updating with patch</vt:lpstr>
      <vt:lpstr>OnStart</vt:lpstr>
      <vt:lpstr>Using App Checker</vt:lpstr>
      <vt:lpstr>App Checker - Accessibility</vt:lpstr>
      <vt:lpstr>Demo </vt:lpstr>
      <vt:lpstr>How many screens should a canvas app have?</vt:lpstr>
      <vt:lpstr>Use themes to quickly change the appearance of your app</vt:lpstr>
      <vt:lpstr>Typical properties</vt:lpstr>
      <vt:lpstr>Disabled properties</vt:lpstr>
      <vt:lpstr>Hover properties</vt:lpstr>
      <vt:lpstr>Some color settings are only controlled by the theme</vt:lpstr>
      <vt:lpstr>Icons</vt:lpstr>
      <vt:lpstr>Including images</vt:lpstr>
      <vt:lpstr>Personalization</vt:lpstr>
      <vt:lpstr>Module 4 practice labs</vt:lpstr>
      <vt:lpstr>Summary</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Make canvas apps with Power Apps </dc:title>
  <dc:creator/>
  <cp:lastModifiedBy/>
  <cp:revision>3</cp:revision>
  <dcterms:created xsi:type="dcterms:W3CDTF">2022-09-07T10:42:48Z</dcterms:created>
  <dcterms:modified xsi:type="dcterms:W3CDTF">2022-12-28T10:34:43Z</dcterms:modified>
</cp:coreProperties>
</file>